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5"/>
  </p:notesMasterIdLst>
  <p:handoutMasterIdLst>
    <p:handoutMasterId r:id="rId16"/>
  </p:handoutMasterIdLst>
  <p:sldIdLst>
    <p:sldId id="257" r:id="rId2"/>
    <p:sldId id="261" r:id="rId3"/>
    <p:sldId id="262" r:id="rId4"/>
    <p:sldId id="263" r:id="rId5"/>
    <p:sldId id="264" r:id="rId6"/>
    <p:sldId id="266" r:id="rId7"/>
    <p:sldId id="267" r:id="rId8"/>
    <p:sldId id="269" r:id="rId9"/>
    <p:sldId id="268" r:id="rId10"/>
    <p:sldId id="271" r:id="rId11"/>
    <p:sldId id="272" r:id="rId12"/>
    <p:sldId id="273" r:id="rId13"/>
    <p:sldId id="274" r:id="rId14"/>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587A750-1179-4DDD-A8B0-7D7B7379E14C}">
          <p14:sldIdLst>
            <p14:sldId id="257"/>
            <p14:sldId id="261"/>
            <p14:sldId id="262"/>
            <p14:sldId id="263"/>
            <p14:sldId id="264"/>
            <p14:sldId id="266"/>
            <p14:sldId id="267"/>
            <p14:sldId id="269"/>
            <p14:sldId id="268"/>
            <p14:sldId id="271"/>
            <p14:sldId id="272"/>
            <p14:sldId id="273"/>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20820-260B-4E7F-BC07-783528B3C3FC}" v="31" dt="2023-12-19T16:59:5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31" autoAdjust="0"/>
  </p:normalViewPr>
  <p:slideViewPr>
    <p:cSldViewPr snapToGrid="0">
      <p:cViewPr varScale="1">
        <p:scale>
          <a:sx n="78" d="100"/>
          <a:sy n="78" d="100"/>
        </p:scale>
        <p:origin x="835" y="72"/>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TO FRANCESCO" userId="b209c07d-44d1-47f7-af2a-d1772bcc838f" providerId="ADAL" clId="{E8F20820-260B-4E7F-BC07-783528B3C3FC}"/>
    <pc:docChg chg="undo redo custSel modSld">
      <pc:chgData name="MUSTO FRANCESCO" userId="b209c07d-44d1-47f7-af2a-d1772bcc838f" providerId="ADAL" clId="{E8F20820-260B-4E7F-BC07-783528B3C3FC}" dt="2023-12-19T17:07:27.086" v="389" actId="20577"/>
      <pc:docMkLst>
        <pc:docMk/>
      </pc:docMkLst>
      <pc:sldChg chg="addSp delSp modSp mod modTransition addAnim delAnim modAnim">
        <pc:chgData name="MUSTO FRANCESCO" userId="b209c07d-44d1-47f7-af2a-d1772bcc838f" providerId="ADAL" clId="{E8F20820-260B-4E7F-BC07-783528B3C3FC}" dt="2023-12-19T17:04:22.058" v="364" actId="1076"/>
        <pc:sldMkLst>
          <pc:docMk/>
          <pc:sldMk cId="1736693185" sldId="257"/>
        </pc:sldMkLst>
        <pc:spChg chg="mod">
          <ac:chgData name="MUSTO FRANCESCO" userId="b209c07d-44d1-47f7-af2a-d1772bcc838f" providerId="ADAL" clId="{E8F20820-260B-4E7F-BC07-783528B3C3FC}" dt="2023-12-19T17:03:39.572" v="359" actId="20577"/>
          <ac:spMkLst>
            <pc:docMk/>
            <pc:sldMk cId="1736693185" sldId="257"/>
            <ac:spMk id="2" creationId="{18C3B467-088C-4F3D-A9A7-105C4E1E20CD}"/>
          </ac:spMkLst>
        </pc:spChg>
        <pc:spChg chg="mod">
          <ac:chgData name="MUSTO FRANCESCO" userId="b209c07d-44d1-47f7-af2a-d1772bcc838f" providerId="ADAL" clId="{E8F20820-260B-4E7F-BC07-783528B3C3FC}" dt="2023-12-19T10:07:01.474" v="49" actId="6549"/>
          <ac:spMkLst>
            <pc:docMk/>
            <pc:sldMk cId="1736693185" sldId="257"/>
            <ac:spMk id="3" creationId="{C8722DDC-8EEE-4A06-8DFE-B44871EAA2CF}"/>
          </ac:spMkLst>
        </pc:spChg>
        <pc:picChg chg="add del">
          <ac:chgData name="MUSTO FRANCESCO" userId="b209c07d-44d1-47f7-af2a-d1772bcc838f" providerId="ADAL" clId="{E8F20820-260B-4E7F-BC07-783528B3C3FC}" dt="2023-12-19T17:03:40.963" v="361" actId="478"/>
          <ac:picMkLst>
            <pc:docMk/>
            <pc:sldMk cId="1736693185" sldId="257"/>
            <ac:picMk id="4" creationId="{DE5DD8A6-8332-27DD-5FC0-67CD078900C8}"/>
          </ac:picMkLst>
        </pc:picChg>
        <pc:picChg chg="mod">
          <ac:chgData name="MUSTO FRANCESCO" userId="b209c07d-44d1-47f7-af2a-d1772bcc838f" providerId="ADAL" clId="{E8F20820-260B-4E7F-BC07-783528B3C3FC}" dt="2023-12-19T12:15:53.468" v="165" actId="1076"/>
          <ac:picMkLst>
            <pc:docMk/>
            <pc:sldMk cId="1736693185" sldId="257"/>
            <ac:picMk id="5" creationId="{6D3BA21E-E6C8-4E14-8E53-C5DF567E9DFF}"/>
          </ac:picMkLst>
        </pc:picChg>
        <pc:picChg chg="add del mod">
          <ac:chgData name="MUSTO FRANCESCO" userId="b209c07d-44d1-47f7-af2a-d1772bcc838f" providerId="ADAL" clId="{E8F20820-260B-4E7F-BC07-783528B3C3FC}" dt="2023-12-19T12:01:28.940" v="154" actId="478"/>
          <ac:picMkLst>
            <pc:docMk/>
            <pc:sldMk cId="1736693185" sldId="257"/>
            <ac:picMk id="21" creationId="{D68BF8EB-A6DF-EAE1-D7B6-8C5538E1B982}"/>
          </ac:picMkLst>
        </pc:picChg>
        <pc:picChg chg="add mod">
          <ac:chgData name="MUSTO FRANCESCO" userId="b209c07d-44d1-47f7-af2a-d1772bcc838f" providerId="ADAL" clId="{E8F20820-260B-4E7F-BC07-783528B3C3FC}" dt="2023-12-19T11:59:41.513" v="142"/>
          <ac:picMkLst>
            <pc:docMk/>
            <pc:sldMk cId="1736693185" sldId="257"/>
            <ac:picMk id="22" creationId="{438B1B39-EE72-B093-2A52-7AD32CB09384}"/>
          </ac:picMkLst>
        </pc:picChg>
        <pc:picChg chg="del">
          <ac:chgData name="MUSTO FRANCESCO" userId="b209c07d-44d1-47f7-af2a-d1772bcc838f" providerId="ADAL" clId="{E8F20820-260B-4E7F-BC07-783528B3C3FC}" dt="2023-12-19T12:09:40.200" v="155" actId="478"/>
          <ac:picMkLst>
            <pc:docMk/>
            <pc:sldMk cId="1736693185" sldId="257"/>
            <ac:picMk id="26" creationId="{9C83649B-E00C-5F20-3220-ADBD9DAC733A}"/>
          </ac:picMkLst>
        </pc:picChg>
        <pc:picChg chg="mod">
          <ac:chgData name="MUSTO FRANCESCO" userId="b209c07d-44d1-47f7-af2a-d1772bcc838f" providerId="ADAL" clId="{E8F20820-260B-4E7F-BC07-783528B3C3FC}" dt="2023-12-19T17:04:22.058" v="364" actId="1076"/>
          <ac:picMkLst>
            <pc:docMk/>
            <pc:sldMk cId="1736693185" sldId="257"/>
            <ac:picMk id="27" creationId="{1200BAE9-A04E-B89C-DEF4-679BD60C8773}"/>
          </ac:picMkLst>
        </pc:picChg>
      </pc:sldChg>
      <pc:sldChg chg="delSp modSp mod delAnim">
        <pc:chgData name="MUSTO FRANCESCO" userId="b209c07d-44d1-47f7-af2a-d1772bcc838f" providerId="ADAL" clId="{E8F20820-260B-4E7F-BC07-783528B3C3FC}" dt="2023-12-19T17:03:56.925" v="362" actId="1076"/>
        <pc:sldMkLst>
          <pc:docMk/>
          <pc:sldMk cId="147324852" sldId="261"/>
        </pc:sldMkLst>
        <pc:spChg chg="mod">
          <ac:chgData name="MUSTO FRANCESCO" userId="b209c07d-44d1-47f7-af2a-d1772bcc838f" providerId="ADAL" clId="{E8F20820-260B-4E7F-BC07-783528B3C3FC}" dt="2023-12-19T10:07:45.617" v="52" actId="122"/>
          <ac:spMkLst>
            <pc:docMk/>
            <pc:sldMk cId="147324852" sldId="261"/>
            <ac:spMk id="6" creationId="{1E92EC59-E86F-D90F-ED5D-235E6462E3D3}"/>
          </ac:spMkLst>
        </pc:spChg>
        <pc:spChg chg="mod">
          <ac:chgData name="MUSTO FRANCESCO" userId="b209c07d-44d1-47f7-af2a-d1772bcc838f" providerId="ADAL" clId="{E8F20820-260B-4E7F-BC07-783528B3C3FC}" dt="2023-12-19T12:00:16.918" v="153" actId="20577"/>
          <ac:spMkLst>
            <pc:docMk/>
            <pc:sldMk cId="147324852" sldId="261"/>
            <ac:spMk id="7" creationId="{B492008E-35A4-3F10-14EE-65F0525BC9F5}"/>
          </ac:spMkLst>
        </pc:spChg>
        <pc:picChg chg="del mod">
          <ac:chgData name="MUSTO FRANCESCO" userId="b209c07d-44d1-47f7-af2a-d1772bcc838f" providerId="ADAL" clId="{E8F20820-260B-4E7F-BC07-783528B3C3FC}" dt="2023-12-19T12:36:30.103" v="178" actId="478"/>
          <ac:picMkLst>
            <pc:docMk/>
            <pc:sldMk cId="147324852" sldId="261"/>
            <ac:picMk id="3" creationId="{C61490CA-C045-10F0-282F-05AAD65F23A7}"/>
          </ac:picMkLst>
        </pc:picChg>
        <pc:picChg chg="del mod">
          <ac:chgData name="MUSTO FRANCESCO" userId="b209c07d-44d1-47f7-af2a-d1772bcc838f" providerId="ADAL" clId="{E8F20820-260B-4E7F-BC07-783528B3C3FC}" dt="2023-12-19T12:23:44.646" v="172" actId="478"/>
          <ac:picMkLst>
            <pc:docMk/>
            <pc:sldMk cId="147324852" sldId="261"/>
            <ac:picMk id="17" creationId="{D6517D95-31BA-9CEF-4AB8-3B5727C6D162}"/>
          </ac:picMkLst>
        </pc:picChg>
        <pc:picChg chg="mod">
          <ac:chgData name="MUSTO FRANCESCO" userId="b209c07d-44d1-47f7-af2a-d1772bcc838f" providerId="ADAL" clId="{E8F20820-260B-4E7F-BC07-783528B3C3FC}" dt="2023-12-19T17:03:56.925" v="362" actId="1076"/>
          <ac:picMkLst>
            <pc:docMk/>
            <pc:sldMk cId="147324852" sldId="261"/>
            <ac:picMk id="18" creationId="{22DF8E22-9686-4F04-B78F-EB311E001227}"/>
          </ac:picMkLst>
        </pc:picChg>
      </pc:sldChg>
      <pc:sldChg chg="delSp modSp mod delAnim">
        <pc:chgData name="MUSTO FRANCESCO" userId="b209c07d-44d1-47f7-af2a-d1772bcc838f" providerId="ADAL" clId="{E8F20820-260B-4E7F-BC07-783528B3C3FC}" dt="2023-12-19T12:56:05.227" v="185" actId="478"/>
        <pc:sldMkLst>
          <pc:docMk/>
          <pc:sldMk cId="1333906135" sldId="262"/>
        </pc:sldMkLst>
        <pc:spChg chg="mod">
          <ac:chgData name="MUSTO FRANCESCO" userId="b209c07d-44d1-47f7-af2a-d1772bcc838f" providerId="ADAL" clId="{E8F20820-260B-4E7F-BC07-783528B3C3FC}" dt="2023-12-19T10:07:54.481" v="54" actId="20577"/>
          <ac:spMkLst>
            <pc:docMk/>
            <pc:sldMk cId="1333906135" sldId="262"/>
            <ac:spMk id="7" creationId="{B492008E-35A4-3F10-14EE-65F0525BC9F5}"/>
          </ac:spMkLst>
        </pc:spChg>
        <pc:picChg chg="del mod">
          <ac:chgData name="MUSTO FRANCESCO" userId="b209c07d-44d1-47f7-af2a-d1772bcc838f" providerId="ADAL" clId="{E8F20820-260B-4E7F-BC07-783528B3C3FC}" dt="2023-12-19T12:56:05.227" v="185" actId="478"/>
          <ac:picMkLst>
            <pc:docMk/>
            <pc:sldMk cId="1333906135" sldId="262"/>
            <ac:picMk id="2" creationId="{99CB325B-6E7F-CE44-91BB-0A0AA5B59C22}"/>
          </ac:picMkLst>
        </pc:picChg>
        <pc:picChg chg="mod">
          <ac:chgData name="MUSTO FRANCESCO" userId="b209c07d-44d1-47f7-af2a-d1772bcc838f" providerId="ADAL" clId="{E8F20820-260B-4E7F-BC07-783528B3C3FC}" dt="2023-12-19T12:54:50.616" v="184" actId="14100"/>
          <ac:picMkLst>
            <pc:docMk/>
            <pc:sldMk cId="1333906135" sldId="262"/>
            <ac:picMk id="10" creationId="{71BDF2BE-D4C9-586E-B23E-9E21B94A24C5}"/>
          </ac:picMkLst>
        </pc:picChg>
      </pc:sldChg>
      <pc:sldChg chg="delSp modSp mod delAnim">
        <pc:chgData name="MUSTO FRANCESCO" userId="b209c07d-44d1-47f7-af2a-d1772bcc838f" providerId="ADAL" clId="{E8F20820-260B-4E7F-BC07-783528B3C3FC}" dt="2023-12-19T15:30:59.644" v="190" actId="1076"/>
        <pc:sldMkLst>
          <pc:docMk/>
          <pc:sldMk cId="3073486213" sldId="263"/>
        </pc:sldMkLst>
        <pc:picChg chg="del">
          <ac:chgData name="MUSTO FRANCESCO" userId="b209c07d-44d1-47f7-af2a-d1772bcc838f" providerId="ADAL" clId="{E8F20820-260B-4E7F-BC07-783528B3C3FC}" dt="2023-12-19T15:30:44.053" v="187" actId="478"/>
          <ac:picMkLst>
            <pc:docMk/>
            <pc:sldMk cId="3073486213" sldId="263"/>
            <ac:picMk id="4" creationId="{DF2E627C-8C9C-526C-2DC3-B829C2832F63}"/>
          </ac:picMkLst>
        </pc:picChg>
        <pc:picChg chg="mod">
          <ac:chgData name="MUSTO FRANCESCO" userId="b209c07d-44d1-47f7-af2a-d1772bcc838f" providerId="ADAL" clId="{E8F20820-260B-4E7F-BC07-783528B3C3FC}" dt="2023-12-19T15:30:59.644" v="190" actId="1076"/>
          <ac:picMkLst>
            <pc:docMk/>
            <pc:sldMk cId="3073486213" sldId="263"/>
            <ac:picMk id="5" creationId="{9A19863F-B4A4-D686-E6F8-ECF389F9A738}"/>
          </ac:picMkLst>
        </pc:picChg>
      </pc:sldChg>
      <pc:sldChg chg="delSp modSp mod delAnim">
        <pc:chgData name="MUSTO FRANCESCO" userId="b209c07d-44d1-47f7-af2a-d1772bcc838f" providerId="ADAL" clId="{E8F20820-260B-4E7F-BC07-783528B3C3FC}" dt="2023-12-19T15:42:20.012" v="196" actId="20577"/>
        <pc:sldMkLst>
          <pc:docMk/>
          <pc:sldMk cId="72952013" sldId="264"/>
        </pc:sldMkLst>
        <pc:spChg chg="mod">
          <ac:chgData name="MUSTO FRANCESCO" userId="b209c07d-44d1-47f7-af2a-d1772bcc838f" providerId="ADAL" clId="{E8F20820-260B-4E7F-BC07-783528B3C3FC}" dt="2023-12-19T15:42:20.012" v="196" actId="20577"/>
          <ac:spMkLst>
            <pc:docMk/>
            <pc:sldMk cId="72952013" sldId="264"/>
            <ac:spMk id="3" creationId="{18F25D7D-6616-79EE-97C0-977D0EA3460E}"/>
          </ac:spMkLst>
        </pc:spChg>
        <pc:picChg chg="del">
          <ac:chgData name="MUSTO FRANCESCO" userId="b209c07d-44d1-47f7-af2a-d1772bcc838f" providerId="ADAL" clId="{E8F20820-260B-4E7F-BC07-783528B3C3FC}" dt="2023-12-19T15:39:56.740" v="192" actId="478"/>
          <ac:picMkLst>
            <pc:docMk/>
            <pc:sldMk cId="72952013" sldId="264"/>
            <ac:picMk id="4" creationId="{C14F5739-638C-30FC-CE96-381EBB6045BD}"/>
          </ac:picMkLst>
        </pc:picChg>
        <pc:picChg chg="mod">
          <ac:chgData name="MUSTO FRANCESCO" userId="b209c07d-44d1-47f7-af2a-d1772bcc838f" providerId="ADAL" clId="{E8F20820-260B-4E7F-BC07-783528B3C3FC}" dt="2023-12-19T10:26:32.375" v="89" actId="1076"/>
          <ac:picMkLst>
            <pc:docMk/>
            <pc:sldMk cId="72952013" sldId="264"/>
            <ac:picMk id="5" creationId="{DF57BC81-E44D-0884-0F37-4C3EBE97C6A0}"/>
          </ac:picMkLst>
        </pc:picChg>
        <pc:picChg chg="del">
          <ac:chgData name="MUSTO FRANCESCO" userId="b209c07d-44d1-47f7-af2a-d1772bcc838f" providerId="ADAL" clId="{E8F20820-260B-4E7F-BC07-783528B3C3FC}" dt="2023-12-19T15:36:39.629" v="191" actId="478"/>
          <ac:picMkLst>
            <pc:docMk/>
            <pc:sldMk cId="72952013" sldId="264"/>
            <ac:picMk id="6" creationId="{E5EFDEF9-5F9C-C8CF-2AE0-15E14AD59722}"/>
          </ac:picMkLst>
        </pc:picChg>
        <pc:picChg chg="mod">
          <ac:chgData name="MUSTO FRANCESCO" userId="b209c07d-44d1-47f7-af2a-d1772bcc838f" providerId="ADAL" clId="{E8F20820-260B-4E7F-BC07-783528B3C3FC}" dt="2023-12-19T15:40:03.272" v="194" actId="1076"/>
          <ac:picMkLst>
            <pc:docMk/>
            <pc:sldMk cId="72952013" sldId="264"/>
            <ac:picMk id="8" creationId="{048F96CF-F7C3-4507-8434-C4DB2E5D314D}"/>
          </ac:picMkLst>
        </pc:picChg>
      </pc:sldChg>
      <pc:sldChg chg="delSp modSp mod delAnim">
        <pc:chgData name="MUSTO FRANCESCO" userId="b209c07d-44d1-47f7-af2a-d1772bcc838f" providerId="ADAL" clId="{E8F20820-260B-4E7F-BC07-783528B3C3FC}" dt="2023-12-19T15:51:02.332" v="202" actId="1076"/>
        <pc:sldMkLst>
          <pc:docMk/>
          <pc:sldMk cId="3565760850" sldId="266"/>
        </pc:sldMkLst>
        <pc:spChg chg="mod">
          <ac:chgData name="MUSTO FRANCESCO" userId="b209c07d-44d1-47f7-af2a-d1772bcc838f" providerId="ADAL" clId="{E8F20820-260B-4E7F-BC07-783528B3C3FC}" dt="2023-12-19T15:48:57.385" v="199" actId="20577"/>
          <ac:spMkLst>
            <pc:docMk/>
            <pc:sldMk cId="3565760850" sldId="266"/>
            <ac:spMk id="3" creationId="{18F25D7D-6616-79EE-97C0-977D0EA3460E}"/>
          </ac:spMkLst>
        </pc:spChg>
        <pc:picChg chg="del">
          <ac:chgData name="MUSTO FRANCESCO" userId="b209c07d-44d1-47f7-af2a-d1772bcc838f" providerId="ADAL" clId="{E8F20820-260B-4E7F-BC07-783528B3C3FC}" dt="2023-12-19T15:50:56.137" v="200" actId="478"/>
          <ac:picMkLst>
            <pc:docMk/>
            <pc:sldMk cId="3565760850" sldId="266"/>
            <ac:picMk id="4" creationId="{D1D36851-D62A-8AE4-8C79-C07A544CC3C2}"/>
          </ac:picMkLst>
        </pc:picChg>
        <pc:picChg chg="mod">
          <ac:chgData name="MUSTO FRANCESCO" userId="b209c07d-44d1-47f7-af2a-d1772bcc838f" providerId="ADAL" clId="{E8F20820-260B-4E7F-BC07-783528B3C3FC}" dt="2023-12-19T15:51:02.332" v="202" actId="1076"/>
          <ac:picMkLst>
            <pc:docMk/>
            <pc:sldMk cId="3565760850" sldId="266"/>
            <ac:picMk id="7" creationId="{ADE3090C-3CC6-A034-C792-8EBEF5A97B82}"/>
          </ac:picMkLst>
        </pc:picChg>
      </pc:sldChg>
      <pc:sldChg chg="delSp modSp mod delAnim">
        <pc:chgData name="MUSTO FRANCESCO" userId="b209c07d-44d1-47f7-af2a-d1772bcc838f" providerId="ADAL" clId="{E8F20820-260B-4E7F-BC07-783528B3C3FC}" dt="2023-12-19T16:16:35.311" v="240" actId="1076"/>
        <pc:sldMkLst>
          <pc:docMk/>
          <pc:sldMk cId="1425504106" sldId="267"/>
        </pc:sldMkLst>
        <pc:spChg chg="mod">
          <ac:chgData name="MUSTO FRANCESCO" userId="b209c07d-44d1-47f7-af2a-d1772bcc838f" providerId="ADAL" clId="{E8F20820-260B-4E7F-BC07-783528B3C3FC}" dt="2023-12-19T16:07:44.289" v="236" actId="6549"/>
          <ac:spMkLst>
            <pc:docMk/>
            <pc:sldMk cId="1425504106" sldId="267"/>
            <ac:spMk id="3" creationId="{18F25D7D-6616-79EE-97C0-977D0EA3460E}"/>
          </ac:spMkLst>
        </pc:spChg>
        <pc:picChg chg="del">
          <ac:chgData name="MUSTO FRANCESCO" userId="b209c07d-44d1-47f7-af2a-d1772bcc838f" providerId="ADAL" clId="{E8F20820-260B-4E7F-BC07-783528B3C3FC}" dt="2023-12-19T16:16:28.314" v="238" actId="478"/>
          <ac:picMkLst>
            <pc:docMk/>
            <pc:sldMk cId="1425504106" sldId="267"/>
            <ac:picMk id="6" creationId="{67AB9FCB-C435-4AD4-55B6-ED3A546B4962}"/>
          </ac:picMkLst>
        </pc:picChg>
        <pc:picChg chg="mod">
          <ac:chgData name="MUSTO FRANCESCO" userId="b209c07d-44d1-47f7-af2a-d1772bcc838f" providerId="ADAL" clId="{E8F20820-260B-4E7F-BC07-783528B3C3FC}" dt="2023-12-19T16:16:35.311" v="240" actId="1076"/>
          <ac:picMkLst>
            <pc:docMk/>
            <pc:sldMk cId="1425504106" sldId="267"/>
            <ac:picMk id="7" creationId="{4F29CE8D-A81E-9ED4-6884-E33E2A7215E4}"/>
          </ac:picMkLst>
        </pc:picChg>
      </pc:sldChg>
      <pc:sldChg chg="delSp modSp mod delAnim">
        <pc:chgData name="MUSTO FRANCESCO" userId="b209c07d-44d1-47f7-af2a-d1772bcc838f" providerId="ADAL" clId="{E8F20820-260B-4E7F-BC07-783528B3C3FC}" dt="2023-12-19T16:34:16.184" v="278" actId="1076"/>
        <pc:sldMkLst>
          <pc:docMk/>
          <pc:sldMk cId="3534839665" sldId="268"/>
        </pc:sldMkLst>
        <pc:spChg chg="mod">
          <ac:chgData name="MUSTO FRANCESCO" userId="b209c07d-44d1-47f7-af2a-d1772bcc838f" providerId="ADAL" clId="{E8F20820-260B-4E7F-BC07-783528B3C3FC}" dt="2023-12-19T16:33:48.162" v="275" actId="20577"/>
          <ac:spMkLst>
            <pc:docMk/>
            <pc:sldMk cId="3534839665" sldId="268"/>
            <ac:spMk id="3" creationId="{18F25D7D-6616-79EE-97C0-977D0EA3460E}"/>
          </ac:spMkLst>
        </pc:spChg>
        <pc:picChg chg="del">
          <ac:chgData name="MUSTO FRANCESCO" userId="b209c07d-44d1-47f7-af2a-d1772bcc838f" providerId="ADAL" clId="{E8F20820-260B-4E7F-BC07-783528B3C3FC}" dt="2023-12-19T16:34:03.416" v="276" actId="478"/>
          <ac:picMkLst>
            <pc:docMk/>
            <pc:sldMk cId="3534839665" sldId="268"/>
            <ac:picMk id="4" creationId="{31D928E0-2C65-941C-813C-67A070244B36}"/>
          </ac:picMkLst>
        </pc:picChg>
        <pc:picChg chg="mod">
          <ac:chgData name="MUSTO FRANCESCO" userId="b209c07d-44d1-47f7-af2a-d1772bcc838f" providerId="ADAL" clId="{E8F20820-260B-4E7F-BC07-783528B3C3FC}" dt="2023-12-19T16:34:16.184" v="278" actId="1076"/>
          <ac:picMkLst>
            <pc:docMk/>
            <pc:sldMk cId="3534839665" sldId="268"/>
            <ac:picMk id="8" creationId="{61B7AB2E-7B52-0B95-A0FB-4EF12B305A36}"/>
          </ac:picMkLst>
        </pc:picChg>
      </pc:sldChg>
      <pc:sldChg chg="delSp modSp mod delAnim">
        <pc:chgData name="MUSTO FRANCESCO" userId="b209c07d-44d1-47f7-af2a-d1772bcc838f" providerId="ADAL" clId="{E8F20820-260B-4E7F-BC07-783528B3C3FC}" dt="2023-12-19T16:26:03.896" v="243" actId="1076"/>
        <pc:sldMkLst>
          <pc:docMk/>
          <pc:sldMk cId="3823221611" sldId="269"/>
        </pc:sldMkLst>
        <pc:picChg chg="del">
          <ac:chgData name="MUSTO FRANCESCO" userId="b209c07d-44d1-47f7-af2a-d1772bcc838f" providerId="ADAL" clId="{E8F20820-260B-4E7F-BC07-783528B3C3FC}" dt="2023-12-19T16:25:48.708" v="241" actId="478"/>
          <ac:picMkLst>
            <pc:docMk/>
            <pc:sldMk cId="3823221611" sldId="269"/>
            <ac:picMk id="4" creationId="{EE24507E-1948-6896-B4CA-E993B0042D3C}"/>
          </ac:picMkLst>
        </pc:picChg>
        <pc:picChg chg="mod">
          <ac:chgData name="MUSTO FRANCESCO" userId="b209c07d-44d1-47f7-af2a-d1772bcc838f" providerId="ADAL" clId="{E8F20820-260B-4E7F-BC07-783528B3C3FC}" dt="2023-12-19T16:26:03.896" v="243" actId="1076"/>
          <ac:picMkLst>
            <pc:docMk/>
            <pc:sldMk cId="3823221611" sldId="269"/>
            <ac:picMk id="8" creationId="{AF5BC7F2-AE16-EDC3-6EF4-B98CB2207FB9}"/>
          </ac:picMkLst>
        </pc:picChg>
      </pc:sldChg>
      <pc:sldChg chg="delSp modSp mod delAnim">
        <pc:chgData name="MUSTO FRANCESCO" userId="b209c07d-44d1-47f7-af2a-d1772bcc838f" providerId="ADAL" clId="{E8F20820-260B-4E7F-BC07-783528B3C3FC}" dt="2023-12-19T17:07:27.086" v="389" actId="20577"/>
        <pc:sldMkLst>
          <pc:docMk/>
          <pc:sldMk cId="3874007919" sldId="271"/>
        </pc:sldMkLst>
        <pc:spChg chg="mod">
          <ac:chgData name="MUSTO FRANCESCO" userId="b209c07d-44d1-47f7-af2a-d1772bcc838f" providerId="ADAL" clId="{E8F20820-260B-4E7F-BC07-783528B3C3FC}" dt="2023-12-19T17:07:27.086" v="389" actId="20577"/>
          <ac:spMkLst>
            <pc:docMk/>
            <pc:sldMk cId="3874007919" sldId="271"/>
            <ac:spMk id="3" creationId="{18F25D7D-6616-79EE-97C0-977D0EA3460E}"/>
          </ac:spMkLst>
        </pc:spChg>
        <pc:picChg chg="del">
          <ac:chgData name="MUSTO FRANCESCO" userId="b209c07d-44d1-47f7-af2a-d1772bcc838f" providerId="ADAL" clId="{E8F20820-260B-4E7F-BC07-783528B3C3FC}" dt="2023-12-19T16:52:23.618" v="279" actId="478"/>
          <ac:picMkLst>
            <pc:docMk/>
            <pc:sldMk cId="3874007919" sldId="271"/>
            <ac:picMk id="7" creationId="{1A04ABFB-B0DA-2006-77E4-50EBAE43FA21}"/>
          </ac:picMkLst>
        </pc:picChg>
        <pc:picChg chg="mod">
          <ac:chgData name="MUSTO FRANCESCO" userId="b209c07d-44d1-47f7-af2a-d1772bcc838f" providerId="ADAL" clId="{E8F20820-260B-4E7F-BC07-783528B3C3FC}" dt="2023-12-19T16:52:39.960" v="282" actId="1076"/>
          <ac:picMkLst>
            <pc:docMk/>
            <pc:sldMk cId="3874007919" sldId="271"/>
            <ac:picMk id="9" creationId="{99A2F271-D6B3-429D-4A0B-D859C4A837F5}"/>
          </ac:picMkLst>
        </pc:picChg>
      </pc:sldChg>
      <pc:sldChg chg="delSp modSp mod delAnim">
        <pc:chgData name="MUSTO FRANCESCO" userId="b209c07d-44d1-47f7-af2a-d1772bcc838f" providerId="ADAL" clId="{E8F20820-260B-4E7F-BC07-783528B3C3FC}" dt="2023-12-19T16:58:17.121" v="285" actId="1076"/>
        <pc:sldMkLst>
          <pc:docMk/>
          <pc:sldMk cId="1410364402" sldId="272"/>
        </pc:sldMkLst>
        <pc:spChg chg="mod">
          <ac:chgData name="MUSTO FRANCESCO" userId="b209c07d-44d1-47f7-af2a-d1772bcc838f" providerId="ADAL" clId="{E8F20820-260B-4E7F-BC07-783528B3C3FC}" dt="2023-12-19T10:28:15.903" v="90" actId="20577"/>
          <ac:spMkLst>
            <pc:docMk/>
            <pc:sldMk cId="1410364402" sldId="272"/>
            <ac:spMk id="3" creationId="{18F25D7D-6616-79EE-97C0-977D0EA3460E}"/>
          </ac:spMkLst>
        </pc:spChg>
        <pc:picChg chg="del">
          <ac:chgData name="MUSTO FRANCESCO" userId="b209c07d-44d1-47f7-af2a-d1772bcc838f" providerId="ADAL" clId="{E8F20820-260B-4E7F-BC07-783528B3C3FC}" dt="2023-12-19T16:58:10.108" v="283" actId="478"/>
          <ac:picMkLst>
            <pc:docMk/>
            <pc:sldMk cId="1410364402" sldId="272"/>
            <ac:picMk id="4" creationId="{0A87AE43-CE2E-F4EC-D0EC-AE5EDC88F52A}"/>
          </ac:picMkLst>
        </pc:picChg>
        <pc:picChg chg="mod">
          <ac:chgData name="MUSTO FRANCESCO" userId="b209c07d-44d1-47f7-af2a-d1772bcc838f" providerId="ADAL" clId="{E8F20820-260B-4E7F-BC07-783528B3C3FC}" dt="2023-12-19T16:58:17.121" v="285" actId="1076"/>
          <ac:picMkLst>
            <pc:docMk/>
            <pc:sldMk cId="1410364402" sldId="272"/>
            <ac:picMk id="6" creationId="{65AE3570-2AAB-F879-7BEA-D8D016C9FE7A}"/>
          </ac:picMkLst>
        </pc:picChg>
      </pc:sldChg>
      <pc:sldChg chg="delSp modSp mod delAnim">
        <pc:chgData name="MUSTO FRANCESCO" userId="b209c07d-44d1-47f7-af2a-d1772bcc838f" providerId="ADAL" clId="{E8F20820-260B-4E7F-BC07-783528B3C3FC}" dt="2023-12-19T17:00:53.981" v="289" actId="1076"/>
        <pc:sldMkLst>
          <pc:docMk/>
          <pc:sldMk cId="1164113959" sldId="273"/>
        </pc:sldMkLst>
        <pc:picChg chg="del">
          <ac:chgData name="MUSTO FRANCESCO" userId="b209c07d-44d1-47f7-af2a-d1772bcc838f" providerId="ADAL" clId="{E8F20820-260B-4E7F-BC07-783528B3C3FC}" dt="2023-12-19T17:00:38.100" v="286" actId="478"/>
          <ac:picMkLst>
            <pc:docMk/>
            <pc:sldMk cId="1164113959" sldId="273"/>
            <ac:picMk id="6" creationId="{F2AE13C3-B9D1-218A-4B98-41BDC5A657F8}"/>
          </ac:picMkLst>
        </pc:picChg>
        <pc:picChg chg="mod">
          <ac:chgData name="MUSTO FRANCESCO" userId="b209c07d-44d1-47f7-af2a-d1772bcc838f" providerId="ADAL" clId="{E8F20820-260B-4E7F-BC07-783528B3C3FC}" dt="2023-12-19T17:00:53.981" v="289" actId="1076"/>
          <ac:picMkLst>
            <pc:docMk/>
            <pc:sldMk cId="1164113959" sldId="273"/>
            <ac:picMk id="7" creationId="{3BF7078F-441A-44B5-177D-66088DBB34BF}"/>
          </ac:picMkLst>
        </pc:picChg>
      </pc:sldChg>
      <pc:sldChg chg="modSp mod">
        <pc:chgData name="MUSTO FRANCESCO" userId="b209c07d-44d1-47f7-af2a-d1772bcc838f" providerId="ADAL" clId="{E8F20820-260B-4E7F-BC07-783528B3C3FC}" dt="2023-12-19T10:06:13.279" v="0" actId="20577"/>
        <pc:sldMkLst>
          <pc:docMk/>
          <pc:sldMk cId="3106074740" sldId="274"/>
        </pc:sldMkLst>
        <pc:spChg chg="mod">
          <ac:chgData name="MUSTO FRANCESCO" userId="b209c07d-44d1-47f7-af2a-d1772bcc838f" providerId="ADAL" clId="{E8F20820-260B-4E7F-BC07-783528B3C3FC}" dt="2023-12-19T10:06:13.279" v="0" actId="20577"/>
          <ac:spMkLst>
            <pc:docMk/>
            <pc:sldMk cId="3106074740" sldId="274"/>
            <ac:spMk id="6" creationId="{84A8D29A-264C-0A94-83A2-5EB7B82AB165}"/>
          </ac:spMkLst>
        </pc:spChg>
      </pc:sldChg>
    </pc:docChg>
  </pc:docChgLst>
  <pc:docChgLst>
    <pc:chgData name="Emanuele Pisello" userId="f44ed3297459aa9b" providerId="LiveId" clId="{A8C4F68A-5471-49B9-90F4-A09EC2038F51}"/>
    <pc:docChg chg="custSel modSld">
      <pc:chgData name="Emanuele Pisello" userId="f44ed3297459aa9b" providerId="LiveId" clId="{A8C4F68A-5471-49B9-90F4-A09EC2038F51}" dt="2022-11-20T19:04:55.634" v="123" actId="1076"/>
      <pc:docMkLst>
        <pc:docMk/>
      </pc:docMkLst>
      <pc:sldChg chg="modSp mod">
        <pc:chgData name="Emanuele Pisello" userId="f44ed3297459aa9b" providerId="LiveId" clId="{A8C4F68A-5471-49B9-90F4-A09EC2038F51}" dt="2022-11-20T19:04:55.634" v="123" actId="1076"/>
        <pc:sldMkLst>
          <pc:docMk/>
          <pc:sldMk cId="1736693185" sldId="257"/>
        </pc:sldMkLst>
        <pc:picChg chg="mod">
          <ac:chgData name="Emanuele Pisello" userId="f44ed3297459aa9b" providerId="LiveId" clId="{A8C4F68A-5471-49B9-90F4-A09EC2038F51}" dt="2022-11-20T19:04:55.634" v="123" actId="1076"/>
          <ac:picMkLst>
            <pc:docMk/>
            <pc:sldMk cId="1736693185" sldId="257"/>
            <ac:picMk id="4" creationId="{DE5DD8A6-8332-27DD-5FC0-67CD078900C8}"/>
          </ac:picMkLst>
        </pc:picChg>
      </pc:sldChg>
      <pc:sldChg chg="addSp modSp mod">
        <pc:chgData name="Emanuele Pisello" userId="f44ed3297459aa9b" providerId="LiveId" clId="{A8C4F68A-5471-49B9-90F4-A09EC2038F51}" dt="2022-11-20T17:03:56.644" v="38" actId="1076"/>
        <pc:sldMkLst>
          <pc:docMk/>
          <pc:sldMk cId="147324852" sldId="261"/>
        </pc:sldMkLst>
        <pc:spChg chg="add mod">
          <ac:chgData name="Emanuele Pisello" userId="f44ed3297459aa9b" providerId="LiveId" clId="{A8C4F68A-5471-49B9-90F4-A09EC2038F51}" dt="2022-11-20T16:58:51.793" v="37" actId="1076"/>
          <ac:spMkLst>
            <pc:docMk/>
            <pc:sldMk cId="147324852" sldId="261"/>
            <ac:spMk id="2" creationId="{4B6DAB32-55E9-28BC-AAA2-FF10D0E93AB2}"/>
          </ac:spMkLst>
        </pc:spChg>
        <pc:spChg chg="mod">
          <ac:chgData name="Emanuele Pisello" userId="f44ed3297459aa9b" providerId="LiveId" clId="{A8C4F68A-5471-49B9-90F4-A09EC2038F51}" dt="2022-11-20T16:58:31.729" v="35" actId="20577"/>
          <ac:spMkLst>
            <pc:docMk/>
            <pc:sldMk cId="147324852" sldId="261"/>
            <ac:spMk id="7" creationId="{B492008E-35A4-3F10-14EE-65F0525BC9F5}"/>
          </ac:spMkLst>
        </pc:spChg>
        <pc:picChg chg="mod">
          <ac:chgData name="Emanuele Pisello" userId="f44ed3297459aa9b" providerId="LiveId" clId="{A8C4F68A-5471-49B9-90F4-A09EC2038F51}" dt="2022-11-20T17:03:56.644" v="38" actId="1076"/>
          <ac:picMkLst>
            <pc:docMk/>
            <pc:sldMk cId="147324852" sldId="261"/>
            <ac:picMk id="3" creationId="{C61490CA-C045-10F0-282F-05AAD65F23A7}"/>
          </ac:picMkLst>
        </pc:picChg>
        <pc:picChg chg="mod">
          <ac:chgData name="Emanuele Pisello" userId="f44ed3297459aa9b" providerId="LiveId" clId="{A8C4F68A-5471-49B9-90F4-A09EC2038F51}" dt="2022-11-20T16:58:44.902" v="36" actId="14100"/>
          <ac:picMkLst>
            <pc:docMk/>
            <pc:sldMk cId="147324852" sldId="261"/>
            <ac:picMk id="11" creationId="{C9746B06-2B4D-F541-4E7A-39F93EA81EC5}"/>
          </ac:picMkLst>
        </pc:picChg>
      </pc:sldChg>
      <pc:sldChg chg="modSp mod">
        <pc:chgData name="Emanuele Pisello" userId="f44ed3297459aa9b" providerId="LiveId" clId="{A8C4F68A-5471-49B9-90F4-A09EC2038F51}" dt="2022-11-20T19:04:39.209" v="122" actId="27636"/>
        <pc:sldMkLst>
          <pc:docMk/>
          <pc:sldMk cId="1333906135" sldId="262"/>
        </pc:sldMkLst>
        <pc:spChg chg="mod">
          <ac:chgData name="Emanuele Pisello" userId="f44ed3297459aa9b" providerId="LiveId" clId="{A8C4F68A-5471-49B9-90F4-A09EC2038F51}" dt="2022-11-20T19:04:39.209" v="122" actId="27636"/>
          <ac:spMkLst>
            <pc:docMk/>
            <pc:sldMk cId="1333906135" sldId="262"/>
            <ac:spMk id="7" creationId="{B492008E-35A4-3F10-14EE-65F0525BC9F5}"/>
          </ac:spMkLst>
        </pc:spChg>
        <pc:picChg chg="mod">
          <ac:chgData name="Emanuele Pisello" userId="f44ed3297459aa9b" providerId="LiveId" clId="{A8C4F68A-5471-49B9-90F4-A09EC2038F51}" dt="2022-11-20T17:10:45.259" v="45" actId="1076"/>
          <ac:picMkLst>
            <pc:docMk/>
            <pc:sldMk cId="1333906135" sldId="262"/>
            <ac:picMk id="2" creationId="{99CB325B-6E7F-CE44-91BB-0A0AA5B59C22}"/>
          </ac:picMkLst>
        </pc:picChg>
      </pc:sldChg>
      <pc:sldChg chg="modSp mod">
        <pc:chgData name="Emanuele Pisello" userId="f44ed3297459aa9b" providerId="LiveId" clId="{A8C4F68A-5471-49B9-90F4-A09EC2038F51}" dt="2022-11-20T17:18:29.914" v="46" actId="1076"/>
        <pc:sldMkLst>
          <pc:docMk/>
          <pc:sldMk cId="3073486213" sldId="263"/>
        </pc:sldMkLst>
        <pc:picChg chg="mod">
          <ac:chgData name="Emanuele Pisello" userId="f44ed3297459aa9b" providerId="LiveId" clId="{A8C4F68A-5471-49B9-90F4-A09EC2038F51}" dt="2022-11-20T17:18:29.914" v="46" actId="1076"/>
          <ac:picMkLst>
            <pc:docMk/>
            <pc:sldMk cId="3073486213" sldId="263"/>
            <ac:picMk id="4" creationId="{DF2E627C-8C9C-526C-2DC3-B829C2832F63}"/>
          </ac:picMkLst>
        </pc:picChg>
      </pc:sldChg>
      <pc:sldChg chg="modSp mod">
        <pc:chgData name="Emanuele Pisello" userId="f44ed3297459aa9b" providerId="LiveId" clId="{A8C4F68A-5471-49B9-90F4-A09EC2038F51}" dt="2022-11-20T17:21:28.025" v="48" actId="1076"/>
        <pc:sldMkLst>
          <pc:docMk/>
          <pc:sldMk cId="72952013" sldId="264"/>
        </pc:sldMkLst>
        <pc:picChg chg="mod">
          <ac:chgData name="Emanuele Pisello" userId="f44ed3297459aa9b" providerId="LiveId" clId="{A8C4F68A-5471-49B9-90F4-A09EC2038F51}" dt="2022-11-20T17:21:28.025" v="48" actId="1076"/>
          <ac:picMkLst>
            <pc:docMk/>
            <pc:sldMk cId="72952013" sldId="264"/>
            <ac:picMk id="4" creationId="{C14F5739-638C-30FC-CE96-381EBB6045BD}"/>
          </ac:picMkLst>
        </pc:picChg>
      </pc:sldChg>
      <pc:sldChg chg="modSp mod">
        <pc:chgData name="Emanuele Pisello" userId="f44ed3297459aa9b" providerId="LiveId" clId="{A8C4F68A-5471-49B9-90F4-A09EC2038F51}" dt="2022-11-20T18:09:54.236" v="112" actId="1076"/>
        <pc:sldMkLst>
          <pc:docMk/>
          <pc:sldMk cId="3565760850" sldId="266"/>
        </pc:sldMkLst>
        <pc:picChg chg="mod">
          <ac:chgData name="Emanuele Pisello" userId="f44ed3297459aa9b" providerId="LiveId" clId="{A8C4F68A-5471-49B9-90F4-A09EC2038F51}" dt="2022-11-20T18:09:54.236" v="112" actId="1076"/>
          <ac:picMkLst>
            <pc:docMk/>
            <pc:sldMk cId="3565760850" sldId="266"/>
            <ac:picMk id="4" creationId="{D1D36851-D62A-8AE4-8C79-C07A544CC3C2}"/>
          </ac:picMkLst>
        </pc:picChg>
      </pc:sldChg>
      <pc:sldChg chg="delSp modSp mod modTransition delAnim">
        <pc:chgData name="Emanuele Pisello" userId="f44ed3297459aa9b" providerId="LiveId" clId="{A8C4F68A-5471-49B9-90F4-A09EC2038F51}" dt="2022-11-20T18:22:20.518" v="121"/>
        <pc:sldMkLst>
          <pc:docMk/>
          <pc:sldMk cId="1425504106" sldId="267"/>
        </pc:sldMkLst>
        <pc:spChg chg="mod">
          <ac:chgData name="Emanuele Pisello" userId="f44ed3297459aa9b" providerId="LiveId" clId="{A8C4F68A-5471-49B9-90F4-A09EC2038F51}" dt="2022-11-20T17:32:38.092" v="90" actId="20577"/>
          <ac:spMkLst>
            <pc:docMk/>
            <pc:sldMk cId="1425504106" sldId="267"/>
            <ac:spMk id="3" creationId="{18F25D7D-6616-79EE-97C0-977D0EA3460E}"/>
          </ac:spMkLst>
        </pc:spChg>
        <pc:picChg chg="del">
          <ac:chgData name="Emanuele Pisello" userId="f44ed3297459aa9b" providerId="LiveId" clId="{A8C4F68A-5471-49B9-90F4-A09EC2038F51}" dt="2022-11-20T17:32:09.847" v="51" actId="478"/>
          <ac:picMkLst>
            <pc:docMk/>
            <pc:sldMk cId="1425504106" sldId="267"/>
            <ac:picMk id="4" creationId="{420D785F-9EA1-305E-06F8-F9F3020C3704}"/>
          </ac:picMkLst>
        </pc:picChg>
        <pc:picChg chg="mod">
          <ac:chgData name="Emanuele Pisello" userId="f44ed3297459aa9b" providerId="LiveId" clId="{A8C4F68A-5471-49B9-90F4-A09EC2038F51}" dt="2022-11-20T17:36:00.192" v="91" actId="1076"/>
          <ac:picMkLst>
            <pc:docMk/>
            <pc:sldMk cId="1425504106" sldId="267"/>
            <ac:picMk id="6" creationId="{67AB9FCB-C435-4AD4-55B6-ED3A546B4962}"/>
          </ac:picMkLst>
        </pc:picChg>
      </pc:sldChg>
      <pc:sldChg chg="modSp mod">
        <pc:chgData name="Emanuele Pisello" userId="f44ed3297459aa9b" providerId="LiveId" clId="{A8C4F68A-5471-49B9-90F4-A09EC2038F51}" dt="2022-11-20T17:46:51.084" v="108" actId="1038"/>
        <pc:sldMkLst>
          <pc:docMk/>
          <pc:sldMk cId="3534839665" sldId="268"/>
        </pc:sldMkLst>
        <pc:picChg chg="mod">
          <ac:chgData name="Emanuele Pisello" userId="f44ed3297459aa9b" providerId="LiveId" clId="{A8C4F68A-5471-49B9-90F4-A09EC2038F51}" dt="2022-11-20T17:46:51.084" v="108" actId="1038"/>
          <ac:picMkLst>
            <pc:docMk/>
            <pc:sldMk cId="3534839665" sldId="268"/>
            <ac:picMk id="4" creationId="{31D928E0-2C65-941C-813C-67A070244B36}"/>
          </ac:picMkLst>
        </pc:picChg>
      </pc:sldChg>
      <pc:sldChg chg="modSp mod">
        <pc:chgData name="Emanuele Pisello" userId="f44ed3297459aa9b" providerId="LiveId" clId="{A8C4F68A-5471-49B9-90F4-A09EC2038F51}" dt="2022-11-20T17:42:51.216" v="92" actId="1076"/>
        <pc:sldMkLst>
          <pc:docMk/>
          <pc:sldMk cId="3823221611" sldId="269"/>
        </pc:sldMkLst>
        <pc:picChg chg="mod">
          <ac:chgData name="Emanuele Pisello" userId="f44ed3297459aa9b" providerId="LiveId" clId="{A8C4F68A-5471-49B9-90F4-A09EC2038F51}" dt="2022-11-20T17:42:51.216" v="92" actId="1076"/>
          <ac:picMkLst>
            <pc:docMk/>
            <pc:sldMk cId="3823221611" sldId="269"/>
            <ac:picMk id="4" creationId="{EE24507E-1948-6896-B4CA-E993B0042D3C}"/>
          </ac:picMkLst>
        </pc:picChg>
      </pc:sldChg>
      <pc:sldChg chg="modSp mod">
        <pc:chgData name="Emanuele Pisello" userId="f44ed3297459aa9b" providerId="LiveId" clId="{A8C4F68A-5471-49B9-90F4-A09EC2038F51}" dt="2022-11-20T17:54:54.004" v="109" actId="1076"/>
        <pc:sldMkLst>
          <pc:docMk/>
          <pc:sldMk cId="3874007919" sldId="271"/>
        </pc:sldMkLst>
        <pc:picChg chg="mod">
          <ac:chgData name="Emanuele Pisello" userId="f44ed3297459aa9b" providerId="LiveId" clId="{A8C4F68A-5471-49B9-90F4-A09EC2038F51}" dt="2022-11-20T17:54:54.004" v="109" actId="1076"/>
          <ac:picMkLst>
            <pc:docMk/>
            <pc:sldMk cId="3874007919" sldId="271"/>
            <ac:picMk id="7" creationId="{1A04ABFB-B0DA-2006-77E4-50EBAE43FA21}"/>
          </ac:picMkLst>
        </pc:picChg>
      </pc:sldChg>
      <pc:sldChg chg="modSp mod">
        <pc:chgData name="Emanuele Pisello" userId="f44ed3297459aa9b" providerId="LiveId" clId="{A8C4F68A-5471-49B9-90F4-A09EC2038F51}" dt="2022-11-20T17:58:46.307" v="111" actId="1076"/>
        <pc:sldMkLst>
          <pc:docMk/>
          <pc:sldMk cId="1410364402" sldId="272"/>
        </pc:sldMkLst>
        <pc:picChg chg="mod">
          <ac:chgData name="Emanuele Pisello" userId="f44ed3297459aa9b" providerId="LiveId" clId="{A8C4F68A-5471-49B9-90F4-A09EC2038F51}" dt="2022-11-20T17:58:46.307" v="111" actId="1076"/>
          <ac:picMkLst>
            <pc:docMk/>
            <pc:sldMk cId="1410364402" sldId="272"/>
            <ac:picMk id="4" creationId="{0A87AE43-CE2E-F4EC-D0EC-AE5EDC88F52A}"/>
          </ac:picMkLst>
        </pc:picChg>
      </pc:sldChg>
      <pc:sldChg chg="modSp mod">
        <pc:chgData name="Emanuele Pisello" userId="f44ed3297459aa9b" providerId="LiveId" clId="{A8C4F68A-5471-49B9-90F4-A09EC2038F51}" dt="2022-11-20T17:58:32.863" v="110" actId="1076"/>
        <pc:sldMkLst>
          <pc:docMk/>
          <pc:sldMk cId="1164113959" sldId="273"/>
        </pc:sldMkLst>
        <pc:picChg chg="mod">
          <ac:chgData name="Emanuele Pisello" userId="f44ed3297459aa9b" providerId="LiveId" clId="{A8C4F68A-5471-49B9-90F4-A09EC2038F51}" dt="2022-11-20T17:58:32.863" v="110" actId="1076"/>
          <ac:picMkLst>
            <pc:docMk/>
            <pc:sldMk cId="1164113959" sldId="273"/>
            <ac:picMk id="6" creationId="{F2AE13C3-B9D1-218A-4B98-41BDC5A657F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60AFAF-CF54-453F-85A6-EE7AE76A6D38}" type="datetime1">
              <a:rPr lang="it-IT" smtClean="0"/>
              <a:t>20/12/2023</a:t>
            </a:fld>
            <a:endParaRPr lang="en-US"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013D0E-6236-446F-904B-E774D9F98961}" type="datetime1">
              <a:rPr lang="it-IT" smtClean="0"/>
              <a:t>20/12/2023</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
              <a:t>Fare clic per modificare gli stili del testo dello schema</a:t>
            </a:r>
            <a:endParaRPr lang="en-US"/>
          </a:p>
          <a:p>
            <a:pPr lvl="1" rtl="0"/>
            <a:r>
              <a:rPr lang="it"/>
              <a:t>Secondo livello</a:t>
            </a:r>
          </a:p>
          <a:p>
            <a:pPr lvl="2" rtl="0"/>
            <a:r>
              <a:rPr lang="it"/>
              <a:t>Terzo livello</a:t>
            </a:r>
          </a:p>
          <a:p>
            <a:pPr lvl="3" rtl="0"/>
            <a:r>
              <a:rPr lang="it"/>
              <a:t>Quarto livello</a:t>
            </a:r>
          </a:p>
          <a:p>
            <a:pPr lvl="4" rtl="0"/>
            <a:r>
              <a:rPr lang="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2</a:t>
            </a:fld>
            <a:endParaRPr lang="en-US"/>
          </a:p>
        </p:txBody>
      </p:sp>
    </p:spTree>
    <p:extLst>
      <p:ext uri="{BB962C8B-B14F-4D97-AF65-F5344CB8AC3E}">
        <p14:creationId xmlns:p14="http://schemas.microsoft.com/office/powerpoint/2010/main" val="3400682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4</a:t>
            </a:fld>
            <a:endParaRPr lang="en-US"/>
          </a:p>
        </p:txBody>
      </p:sp>
    </p:spTree>
    <p:extLst>
      <p:ext uri="{BB962C8B-B14F-4D97-AF65-F5344CB8AC3E}">
        <p14:creationId xmlns:p14="http://schemas.microsoft.com/office/powerpoint/2010/main" val="323363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10</a:t>
            </a:fld>
            <a:endParaRPr lang="en-US"/>
          </a:p>
        </p:txBody>
      </p:sp>
    </p:spTree>
    <p:extLst>
      <p:ext uri="{BB962C8B-B14F-4D97-AF65-F5344CB8AC3E}">
        <p14:creationId xmlns:p14="http://schemas.microsoft.com/office/powerpoint/2010/main" val="424463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11</a:t>
            </a:fld>
            <a:endParaRPr lang="en-US"/>
          </a:p>
        </p:txBody>
      </p:sp>
    </p:spTree>
    <p:extLst>
      <p:ext uri="{BB962C8B-B14F-4D97-AF65-F5344CB8AC3E}">
        <p14:creationId xmlns:p14="http://schemas.microsoft.com/office/powerpoint/2010/main" val="212334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12</a:t>
            </a:fld>
            <a:endParaRPr lang="en-US"/>
          </a:p>
        </p:txBody>
      </p:sp>
    </p:spTree>
    <p:extLst>
      <p:ext uri="{BB962C8B-B14F-4D97-AF65-F5344CB8AC3E}">
        <p14:creationId xmlns:p14="http://schemas.microsoft.com/office/powerpoint/2010/main" val="3258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pPr rtl="0"/>
            <a:fld id="{41013D0E-6236-446F-904B-E774D9F98961}" type="datetime1">
              <a:rPr lang="it-IT" smtClean="0"/>
              <a:t>20/12/2023</a:t>
            </a:fld>
            <a:endParaRPr lang="en-US"/>
          </a:p>
        </p:txBody>
      </p:sp>
      <p:sp>
        <p:nvSpPr>
          <p:cNvPr id="5" name="Segnaposto numero diapositiva 4"/>
          <p:cNvSpPr>
            <a:spLocks noGrp="1"/>
          </p:cNvSpPr>
          <p:nvPr>
            <p:ph type="sldNum" sz="quarter" idx="5"/>
          </p:nvPr>
        </p:nvSpPr>
        <p:spPr/>
        <p:txBody>
          <a:bodyPr/>
          <a:lstStyle/>
          <a:p>
            <a:pPr rtl="0"/>
            <a:fld id="{98E40627-AA7D-471F-B5F2-0BF9E4C68EB6}" type="slidenum">
              <a:rPr lang="en-US" smtClean="0"/>
              <a:t>13</a:t>
            </a:fld>
            <a:endParaRPr lang="en-US"/>
          </a:p>
        </p:txBody>
      </p:sp>
    </p:spTree>
    <p:extLst>
      <p:ext uri="{BB962C8B-B14F-4D97-AF65-F5344CB8AC3E}">
        <p14:creationId xmlns:p14="http://schemas.microsoft.com/office/powerpoint/2010/main" val="96543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tango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tango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tango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ttore dirit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o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5600" b="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sp>
        <p:nvSpPr>
          <p:cNvPr id="3" name="Sottotito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en-US" dirty="0"/>
          </a:p>
        </p:txBody>
      </p:sp>
      <p:sp>
        <p:nvSpPr>
          <p:cNvPr id="20" name="Segnaposto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AB36474-6F91-425C-BA3E-6B12C4C4BB9A}" type="datetime1">
              <a:rPr lang="it-IT" smtClean="0"/>
              <a:t>20/12/2023</a:t>
            </a:fld>
            <a:endParaRPr lang="en-US" dirty="0"/>
          </a:p>
        </p:txBody>
      </p:sp>
      <p:sp>
        <p:nvSpPr>
          <p:cNvPr id="21" name="Segnaposto piè di pagina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egnaposto numero diapos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E63F3710-490B-4740-B6D7-B9792C8AB872}" type="datetime1">
              <a:rPr lang="it-IT" smtClean="0"/>
              <a:t>20/12/2023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91600" y="762000"/>
            <a:ext cx="2362200" cy="5257800"/>
          </a:xfrm>
        </p:spPr>
        <p:txBody>
          <a:bodyPr vert="eaVert"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a:xfrm>
            <a:off x="838200" y="762000"/>
            <a:ext cx="8077200" cy="5257800"/>
          </a:xfrm>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AC318586-27FC-4E59-A573-09A0053DE2D5}" type="datetime1">
              <a:rPr lang="it-IT" smtClean="0"/>
              <a:t>20/12/2023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idx="1"/>
          </p:nvPr>
        </p:nvSpPr>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0FFEEA0C-1FCD-40E6-A1D4-23BFBD0CE371}" type="datetime1">
              <a:rPr lang="it-IT" smtClean="0"/>
              <a:t>20/12/2023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tango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tango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tango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629156" y="2275165"/>
            <a:ext cx="8933688" cy="2406895"/>
          </a:xfrm>
        </p:spPr>
        <p:txBody>
          <a:bodyPr rtlCol="0" anchor="ctr">
            <a:normAutofit/>
          </a:bodyPr>
          <a:lstStyle>
            <a:lvl1pPr algn="ctr">
              <a:lnSpc>
                <a:spcPct val="83000"/>
              </a:lnSpc>
              <a:defRPr lang="en-US" sz="560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grpSp>
        <p:nvGrpSpPr>
          <p:cNvPr id="16" name="Grup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ttore dirit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Segnaposto tes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
        <p:nvSpPr>
          <p:cNvPr id="4" name="Segnaposto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448F23ED-F6BB-4CDB-8CED-5F2E9AE92607}" type="datetime1">
              <a:rPr lang="it-IT" smtClean="0"/>
              <a:t>20/12/2023</a:t>
            </a:fld>
            <a:endParaRPr lang="en-US" dirty="0"/>
          </a:p>
        </p:txBody>
      </p:sp>
      <p:sp>
        <p:nvSpPr>
          <p:cNvPr id="5" name="Segnaposto piè di pagina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contenut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5" name="Segnaposto data 4"/>
          <p:cNvSpPr>
            <a:spLocks noGrp="1"/>
          </p:cNvSpPr>
          <p:nvPr>
            <p:ph type="dt" sz="half" idx="10"/>
          </p:nvPr>
        </p:nvSpPr>
        <p:spPr/>
        <p:txBody>
          <a:bodyPr rtlCol="0"/>
          <a:lstStyle/>
          <a:p>
            <a:pPr rtl="0"/>
            <a:fld id="{5BD466EC-ACF2-4AF5-A2DE-2C9D1A6828FD}" type="datetime1">
              <a:rPr lang="it-IT" smtClean="0"/>
              <a:t>20/12/2023</a:t>
            </a:fld>
            <a:endParaRPr lang="en-US"/>
          </a:p>
        </p:txBody>
      </p:sp>
      <p:sp>
        <p:nvSpPr>
          <p:cNvPr id="6" name="Segnaposto piè di pagina 5"/>
          <p:cNvSpPr>
            <a:spLocks noGrp="1"/>
          </p:cNvSpPr>
          <p:nvPr>
            <p:ph type="ftr" sz="quarter" idx="11"/>
          </p:nvPr>
        </p:nvSpPr>
        <p:spPr/>
        <p:txBody>
          <a:bodyPr rtlCol="0"/>
          <a:lstStyle/>
          <a:p>
            <a:pPr rtl="0"/>
            <a:endParaRPr lang="en-US"/>
          </a:p>
        </p:txBody>
      </p:sp>
      <p:sp>
        <p:nvSpPr>
          <p:cNvPr id="7" name="Segnaposto numero diapositiva 6"/>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5" name="Segnaposto tes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7" name="Segnaposto data 6"/>
          <p:cNvSpPr>
            <a:spLocks noGrp="1"/>
          </p:cNvSpPr>
          <p:nvPr>
            <p:ph type="dt" sz="half" idx="10"/>
          </p:nvPr>
        </p:nvSpPr>
        <p:spPr/>
        <p:txBody>
          <a:bodyPr rtlCol="0"/>
          <a:lstStyle/>
          <a:p>
            <a:pPr rtl="0"/>
            <a:fld id="{9A48AAC1-8B74-4EE6-9B7A-D8C2183B6272}" type="datetime1">
              <a:rPr lang="it-IT" smtClean="0"/>
              <a:t>20/12/2023</a:t>
            </a:fld>
            <a:endParaRPr lang="en-US"/>
          </a:p>
        </p:txBody>
      </p:sp>
      <p:sp>
        <p:nvSpPr>
          <p:cNvPr id="8" name="Segnaposto piè di pagina 7"/>
          <p:cNvSpPr>
            <a:spLocks noGrp="1"/>
          </p:cNvSpPr>
          <p:nvPr>
            <p:ph type="ftr" sz="quarter" idx="11"/>
          </p:nvPr>
        </p:nvSpPr>
        <p:spPr/>
        <p:txBody>
          <a:bodyPr rtlCol="0"/>
          <a:lstStyle/>
          <a:p>
            <a:pPr rtl="0"/>
            <a:endParaRPr lang="en-US"/>
          </a:p>
        </p:txBody>
      </p:sp>
      <p:sp>
        <p:nvSpPr>
          <p:cNvPr id="9" name="Segnaposto numero diapositiva 8"/>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data 2"/>
          <p:cNvSpPr>
            <a:spLocks noGrp="1"/>
          </p:cNvSpPr>
          <p:nvPr>
            <p:ph type="dt" sz="half" idx="10"/>
          </p:nvPr>
        </p:nvSpPr>
        <p:spPr/>
        <p:txBody>
          <a:bodyPr rtlCol="0"/>
          <a:lstStyle/>
          <a:p>
            <a:pPr rtl="0"/>
            <a:fld id="{5D98DF3E-2C46-4BD0-9CFF-FBAEC93B7840}" type="datetime1">
              <a:rPr lang="it-IT" smtClean="0"/>
              <a:t>20/12/2023</a:t>
            </a:fld>
            <a:endParaRPr lang="en-US"/>
          </a:p>
        </p:txBody>
      </p:sp>
      <p:sp>
        <p:nvSpPr>
          <p:cNvPr id="4" name="Segnaposto piè di pagina 3"/>
          <p:cNvSpPr>
            <a:spLocks noGrp="1"/>
          </p:cNvSpPr>
          <p:nvPr>
            <p:ph type="ftr" sz="quarter" idx="11"/>
          </p:nvPr>
        </p:nvSpPr>
        <p:spPr/>
        <p:txBody>
          <a:bodyPr rtlCol="0"/>
          <a:lstStyle/>
          <a:p>
            <a:pPr rtl="0"/>
            <a:endParaRPr lang="en-US"/>
          </a:p>
        </p:txBody>
      </p:sp>
      <p:sp>
        <p:nvSpPr>
          <p:cNvPr id="5" name="Segnaposto numero diapositiva 4"/>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4D9F376C-F698-4333-9878-8CD80B2B39D3}" type="datetime1">
              <a:rPr lang="it-IT" smtClean="0"/>
              <a:t>20/12/2023</a:t>
            </a:fld>
            <a:endParaRPr lang="en-US"/>
          </a:p>
        </p:txBody>
      </p:sp>
      <p:sp>
        <p:nvSpPr>
          <p:cNvPr id="3" name="Segnaposto piè di pagina 2"/>
          <p:cNvSpPr>
            <a:spLocks noGrp="1"/>
          </p:cNvSpPr>
          <p:nvPr>
            <p:ph type="ftr" sz="quarter" idx="11"/>
          </p:nvPr>
        </p:nvSpPr>
        <p:spPr/>
        <p:txBody>
          <a:bodyPr rtlCol="0"/>
          <a:lstStyle/>
          <a:p>
            <a:pPr rtl="0"/>
            <a:endParaRPr lang="en-US"/>
          </a:p>
        </p:txBody>
      </p:sp>
      <p:sp>
        <p:nvSpPr>
          <p:cNvPr id="4" name="Segnaposto numero diapositiva 3"/>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tango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it-IT"/>
              <a:t>Fare clic per modificare lo stile del titolo dello schema</a:t>
            </a:r>
            <a:endParaRPr lang="en-US" dirty="0"/>
          </a:p>
        </p:txBody>
      </p:sp>
      <p:sp>
        <p:nvSpPr>
          <p:cNvPr id="3" name="Segnaposto contenut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testo 3"/>
          <p:cNvSpPr>
            <a:spLocks noGrp="1"/>
          </p:cNvSpPr>
          <p:nvPr>
            <p:ph type="body" sz="half" idx="2" hasCustomPrompt="1"/>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 dirty="0"/>
              <a:t>Fare clic per modificare lo stile del titolo</a:t>
            </a:r>
          </a:p>
        </p:txBody>
      </p:sp>
      <p:sp>
        <p:nvSpPr>
          <p:cNvPr id="8" name="Segnaposto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7579D569-2C97-4786-A562-991193493077}" type="datetime1">
              <a:rPr lang="it-IT" smtClean="0"/>
              <a:t>20/12/2023</a:t>
            </a:fld>
            <a:endParaRPr lang="en-US"/>
          </a:p>
        </p:txBody>
      </p:sp>
      <p:sp>
        <p:nvSpPr>
          <p:cNvPr id="9" name="Segnaposto piè di pagina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Segnaposto numero diapos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lang="en-US" dirty="0"/>
          </a:p>
        </p:txBody>
      </p:sp>
      <p:sp>
        <p:nvSpPr>
          <p:cNvPr id="5" name="Segnaposto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3D5E0B24-8B1C-463E-9C62-AF58AAE602D6}" type="datetime1">
              <a:rPr lang="it-IT" smtClean="0"/>
              <a:t>20/12/2023</a:t>
            </a:fld>
            <a:endParaRPr lang="en-US" dirty="0"/>
          </a:p>
        </p:txBody>
      </p:sp>
      <p:sp>
        <p:nvSpPr>
          <p:cNvPr id="6" name="Segnaposto piè di pagina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egnaposto numero diapos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a:t>
            </a:fld>
            <a:endParaRPr lang="en-US"/>
          </a:p>
        </p:txBody>
      </p:sp>
      <p:sp>
        <p:nvSpPr>
          <p:cNvPr id="12" name="Rettango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it-IT"/>
              <a:t>Fare clic per modificare lo stile del titolo dello schema</a:t>
            </a:r>
            <a:endParaRPr lang="en-US" dirty="0"/>
          </a:p>
        </p:txBody>
      </p:sp>
      <p:sp>
        <p:nvSpPr>
          <p:cNvPr id="4" name="Segnaposto tes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tango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tango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Segnaposto tito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it"/>
              <a:t>Fare clic per modificare lo stile del titolo dello schema</a:t>
            </a:r>
            <a:endParaRPr lang="en-US" dirty="0"/>
          </a:p>
        </p:txBody>
      </p:sp>
      <p:sp>
        <p:nvSpPr>
          <p:cNvPr id="3" name="Segnaposto tes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it"/>
              <a:t>Fare clic per modificare gli stili del testo dello schema</a:t>
            </a:r>
          </a:p>
          <a:p>
            <a:pPr lvl="1" rtl="0"/>
            <a:r>
              <a:rPr lang="it"/>
              <a:t>Secondo livello</a:t>
            </a:r>
          </a:p>
          <a:p>
            <a:pPr lvl="2" rtl="0"/>
            <a:r>
              <a:rPr lang="it"/>
              <a:t>Terzo livello</a:t>
            </a:r>
          </a:p>
          <a:p>
            <a:pPr lvl="3" rtl="0"/>
            <a:r>
              <a:rPr lang="it"/>
              <a:t>Quarto livello</a:t>
            </a:r>
          </a:p>
          <a:p>
            <a:pPr lvl="4" rtl="0"/>
            <a:r>
              <a:rPr lang="it"/>
              <a:t>Quinto livello</a:t>
            </a:r>
            <a:endParaRPr lang="en-US" dirty="0"/>
          </a:p>
        </p:txBody>
      </p:sp>
      <p:sp>
        <p:nvSpPr>
          <p:cNvPr id="4" name="Segnaposto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7732347-0869-477C-BE48-3F9F51733ED7}" type="datetime1">
              <a:rPr lang="it-IT" smtClean="0"/>
              <a:t>20/12/2023</a:t>
            </a:fld>
            <a:endParaRPr lang="en-US" dirty="0"/>
          </a:p>
        </p:txBody>
      </p:sp>
      <p:sp>
        <p:nvSpPr>
          <p:cNvPr id="5" name="Segnaposto piè di pagina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on tessuto, tabella, rosso, coperto&#10;&#10;Descrizione generata automaticamente">
            <a:extLst>
              <a:ext uri="{FF2B5EF4-FFF2-40B4-BE49-F238E27FC236}">
                <a16:creationId xmlns:a16="http://schemas.microsoft.com/office/drawing/2014/main" id="{6D3BA21E-E6C8-4E14-8E53-C5DF567E9D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1979" cy="6857990"/>
          </a:xfrm>
          <a:prstGeom prst="rect">
            <a:avLst/>
          </a:prstGeom>
        </p:spPr>
      </p:pic>
      <p:sp>
        <p:nvSpPr>
          <p:cNvPr id="64" name="Rettangolo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it-IT"/>
          </a:p>
        </p:txBody>
      </p:sp>
      <p:sp>
        <p:nvSpPr>
          <p:cNvPr id="65" name="Rettangolo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it-IT"/>
          </a:p>
        </p:txBody>
      </p:sp>
      <p:sp>
        <p:nvSpPr>
          <p:cNvPr id="2" name="Titolo 1">
            <a:extLst>
              <a:ext uri="{FF2B5EF4-FFF2-40B4-BE49-F238E27FC236}">
                <a16:creationId xmlns:a16="http://schemas.microsoft.com/office/drawing/2014/main" id="{18C3B467-088C-4F3D-A9A7-105C4E1E20CD}"/>
              </a:ext>
            </a:extLst>
          </p:cNvPr>
          <p:cNvSpPr>
            <a:spLocks noGrp="1"/>
          </p:cNvSpPr>
          <p:nvPr>
            <p:ph type="ctrTitle"/>
          </p:nvPr>
        </p:nvSpPr>
        <p:spPr>
          <a:xfrm>
            <a:off x="1103271" y="2084086"/>
            <a:ext cx="5120640" cy="1630906"/>
          </a:xfrm>
        </p:spPr>
        <p:txBody>
          <a:bodyPr rtlCol="0">
            <a:normAutofit/>
          </a:bodyPr>
          <a:lstStyle/>
          <a:p>
            <a:pPr rtl="0"/>
            <a:r>
              <a:rPr lang="it" sz="3400" dirty="0">
                <a:solidFill>
                  <a:schemeClr val="tx1"/>
                </a:solidFill>
              </a:rPr>
              <a:t>SINDROME DI BRUGADA:</a:t>
            </a:r>
            <a:br>
              <a:rPr lang="it" sz="3400" dirty="0">
                <a:solidFill>
                  <a:schemeClr val="tx1"/>
                </a:solidFill>
              </a:rPr>
            </a:br>
            <a:r>
              <a:rPr lang="it" sz="3400" dirty="0">
                <a:solidFill>
                  <a:schemeClr val="tx1"/>
                </a:solidFill>
              </a:rPr>
              <a:t>better safe</a:t>
            </a:r>
            <a:br>
              <a:rPr lang="it" sz="3400" dirty="0">
                <a:solidFill>
                  <a:schemeClr val="tx1"/>
                </a:solidFill>
              </a:rPr>
            </a:br>
            <a:r>
              <a:rPr lang="it" sz="3400" dirty="0">
                <a:solidFill>
                  <a:schemeClr val="tx1"/>
                </a:solidFill>
              </a:rPr>
              <a:t>than sorry!</a:t>
            </a:r>
          </a:p>
        </p:txBody>
      </p:sp>
      <p:sp>
        <p:nvSpPr>
          <p:cNvPr id="3" name="Sottotitolo 2">
            <a:extLst>
              <a:ext uri="{FF2B5EF4-FFF2-40B4-BE49-F238E27FC236}">
                <a16:creationId xmlns:a16="http://schemas.microsoft.com/office/drawing/2014/main" id="{C8722DDC-8EEE-4A06-8DFE-B44871EAA2CF}"/>
              </a:ext>
            </a:extLst>
          </p:cNvPr>
          <p:cNvSpPr>
            <a:spLocks noGrp="1"/>
          </p:cNvSpPr>
          <p:nvPr>
            <p:ph type="subTitle" idx="1"/>
          </p:nvPr>
        </p:nvSpPr>
        <p:spPr>
          <a:xfrm>
            <a:off x="984857" y="3811446"/>
            <a:ext cx="5357467" cy="974995"/>
          </a:xfrm>
        </p:spPr>
        <p:txBody>
          <a:bodyPr rtlCol="0">
            <a:normAutofit fontScale="40000" lnSpcReduction="20000"/>
          </a:bodyPr>
          <a:lstStyle/>
          <a:p>
            <a:pPr rtl="0"/>
            <a:r>
              <a:rPr lang="it" sz="4000" dirty="0">
                <a:solidFill>
                  <a:schemeClr val="tx1"/>
                </a:solidFill>
              </a:rPr>
              <a:t>Musto F., Federici A., Pisello E.</a:t>
            </a:r>
          </a:p>
          <a:p>
            <a:pPr rtl="0"/>
            <a:endParaRPr lang="it-IT" dirty="0">
              <a:solidFill>
                <a:schemeClr val="tx1"/>
              </a:solidFill>
            </a:endParaRPr>
          </a:p>
          <a:p>
            <a:pPr rtl="0"/>
            <a:r>
              <a:rPr lang="it-IT" sz="2500" dirty="0">
                <a:solidFill>
                  <a:schemeClr val="tx1"/>
                </a:solidFill>
              </a:rPr>
              <a:t>U.O.C Anestesia Rianimazione Terapia del Dolore, AST Ancona,</a:t>
            </a:r>
          </a:p>
          <a:p>
            <a:pPr rtl="0"/>
            <a:r>
              <a:rPr lang="it-IT" sz="2500" dirty="0">
                <a:solidFill>
                  <a:schemeClr val="tx1"/>
                </a:solidFill>
              </a:rPr>
              <a:t>Ospedale E. Profili, Fabriano (AN)</a:t>
            </a:r>
          </a:p>
          <a:p>
            <a:pPr rtl="0"/>
            <a:r>
              <a:rPr lang="it-IT" sz="2500" dirty="0">
                <a:solidFill>
                  <a:schemeClr val="tx1"/>
                </a:solidFill>
              </a:rPr>
              <a:t>Scuola di Specializzazione in Anestesia, Rianimazione e Terapia del Dolore Università Politecnica delle Marche</a:t>
            </a:r>
            <a:endParaRPr lang="it" sz="2500" dirty="0">
              <a:solidFill>
                <a:schemeClr val="tx1"/>
              </a:solidFill>
            </a:endParaRPr>
          </a:p>
        </p:txBody>
      </p:sp>
      <p:pic>
        <p:nvPicPr>
          <p:cNvPr id="6" name="Immagine 5">
            <a:extLst>
              <a:ext uri="{FF2B5EF4-FFF2-40B4-BE49-F238E27FC236}">
                <a16:creationId xmlns:a16="http://schemas.microsoft.com/office/drawing/2014/main" id="{D966BAB9-6665-2396-B695-341B95B0E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666" y="1893439"/>
            <a:ext cx="3123102" cy="3071112"/>
          </a:xfrm>
          <a:prstGeom prst="rect">
            <a:avLst/>
          </a:prstGeom>
        </p:spPr>
      </p:pic>
      <p:pic>
        <p:nvPicPr>
          <p:cNvPr id="27" name="Diapositiva 1">
            <a:hlinkClick r:id="" action="ppaction://media"/>
            <a:extLst>
              <a:ext uri="{FF2B5EF4-FFF2-40B4-BE49-F238E27FC236}">
                <a16:creationId xmlns:a16="http://schemas.microsoft.com/office/drawing/2014/main" id="{1200BAE9-A04E-B89C-DEF4-679BD60C87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6763" y="5969072"/>
            <a:ext cx="473142" cy="473142"/>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9"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4"/>
                </a:solidFill>
                <a:effectLst>
                  <a:outerShdw blurRad="38100" dist="38100" dir="2700000" algn="tl">
                    <a:srgbClr val="000000">
                      <a:alpha val="43137"/>
                    </a:srgbClr>
                  </a:outerShdw>
                </a:effectLst>
              </a:rPr>
              <a:t>Scelta dei farmaci in anestesia</a:t>
            </a:r>
          </a:p>
        </p:txBody>
      </p:sp>
      <p:sp>
        <p:nvSpPr>
          <p:cNvPr id="4" name="Segnaposto testo 3">
            <a:extLst>
              <a:ext uri="{FF2B5EF4-FFF2-40B4-BE49-F238E27FC236}">
                <a16:creationId xmlns:a16="http://schemas.microsoft.com/office/drawing/2014/main" id="{316D7312-F13D-EFBA-8249-06BCD4AED746}"/>
              </a:ext>
            </a:extLst>
          </p:cNvPr>
          <p:cNvSpPr>
            <a:spLocks noGrp="1"/>
          </p:cNvSpPr>
          <p:nvPr>
            <p:ph type="body" idx="1"/>
          </p:nvPr>
        </p:nvSpPr>
        <p:spPr>
          <a:xfrm>
            <a:off x="1066800" y="1763252"/>
            <a:ext cx="4663440" cy="640080"/>
          </a:xfrm>
        </p:spPr>
        <p:txBody>
          <a:bodyPr>
            <a:normAutofit/>
          </a:bodyPr>
          <a:lstStyle/>
          <a:p>
            <a:pPr algn="ctr"/>
            <a:r>
              <a:rPr lang="it-IT" sz="3200" b="0" dirty="0">
                <a:solidFill>
                  <a:srgbClr val="00B050"/>
                </a:solidFill>
                <a:effectLst>
                  <a:outerShdw blurRad="38100" dist="38100" dir="2700000" algn="tl">
                    <a:srgbClr val="000000">
                      <a:alpha val="43137"/>
                    </a:srgbClr>
                  </a:outerShdw>
                </a:effectLst>
              </a:rPr>
              <a:t>Farmaci impiegabili</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sz="half" idx="2"/>
          </p:nvPr>
        </p:nvSpPr>
        <p:spPr>
          <a:xfrm>
            <a:off x="1066800" y="2403332"/>
            <a:ext cx="4663440" cy="3553648"/>
          </a:xfrm>
        </p:spPr>
        <p:txBody>
          <a:bodyPr>
            <a:noAutofit/>
          </a:bodyPr>
          <a:lstStyle/>
          <a:p>
            <a:pPr algn="just">
              <a:buFont typeface="Wingdings" panose="05000000000000000000" pitchFamily="2" charset="2"/>
              <a:buChar char="§"/>
            </a:pPr>
            <a:r>
              <a:rPr lang="it-IT" sz="900" dirty="0"/>
              <a:t>Tra gli anestetici locali, sebbene vi sia un rischio teoricamente aumentato di aritmia da riassorbimento, sono da preferire molecole a breve durata d’azione, quali </a:t>
            </a:r>
            <a:r>
              <a:rPr lang="it-IT" sz="900" b="1" dirty="0"/>
              <a:t>lidocaina</a:t>
            </a:r>
            <a:r>
              <a:rPr lang="it-IT" sz="900" dirty="0"/>
              <a:t> e </a:t>
            </a:r>
            <a:r>
              <a:rPr lang="it-IT" sz="900" b="1" dirty="0"/>
              <a:t>mepivacaina</a:t>
            </a:r>
            <a:r>
              <a:rPr lang="it-IT" sz="900" dirty="0"/>
              <a:t>. In letteratura sono stati riportati casi di utilizzo di </a:t>
            </a:r>
            <a:r>
              <a:rPr lang="it-IT" sz="900" b="1" dirty="0"/>
              <a:t>ropivacaina</a:t>
            </a:r>
            <a:r>
              <a:rPr lang="it-IT" sz="900" dirty="0"/>
              <a:t>. </a:t>
            </a:r>
          </a:p>
          <a:p>
            <a:pPr algn="just">
              <a:buFont typeface="Wingdings" panose="05000000000000000000" pitchFamily="2" charset="2"/>
              <a:buChar char="§"/>
            </a:pPr>
            <a:r>
              <a:rPr lang="it-IT" sz="900" dirty="0"/>
              <a:t>L’agente inalatorio di scelta dovrebbe essere il </a:t>
            </a:r>
            <a:r>
              <a:rPr lang="it-IT" sz="900" b="1" dirty="0"/>
              <a:t>sevofluorano</a:t>
            </a:r>
            <a:r>
              <a:rPr lang="it-IT" sz="900" dirty="0"/>
              <a:t>, poiché non ha influenza sul tratto Q-T.</a:t>
            </a:r>
          </a:p>
          <a:p>
            <a:pPr algn="just">
              <a:buFont typeface="Wingdings" panose="05000000000000000000" pitchFamily="2" charset="2"/>
              <a:buChar char="§"/>
            </a:pPr>
            <a:r>
              <a:rPr lang="it-IT" sz="900" dirty="0"/>
              <a:t>L’utilizzo del </a:t>
            </a:r>
            <a:r>
              <a:rPr lang="it-IT" sz="900" b="1" dirty="0"/>
              <a:t>propofol</a:t>
            </a:r>
            <a:r>
              <a:rPr lang="it-IT" sz="900" dirty="0"/>
              <a:t> è controverso poiché può alterare la funzionalità dei canali ionici. L’esperienza clinica non scoraggia l’eventuale uso in </a:t>
            </a:r>
            <a:r>
              <a:rPr lang="it-IT" sz="900" b="1" dirty="0"/>
              <a:t>boli per l’induzione</a:t>
            </a:r>
            <a:r>
              <a:rPr lang="it-IT" sz="900" dirty="0"/>
              <a:t>. La combinazione tra propofol ed anestetici locali può aumentare il rischio di insorgenza di aritmie collegate alla sindrome di Brugada. </a:t>
            </a:r>
            <a:r>
              <a:rPr lang="it-IT" sz="900" b="1" dirty="0"/>
              <a:t>Tiopentone</a:t>
            </a:r>
            <a:r>
              <a:rPr lang="it-IT" sz="900" dirty="0"/>
              <a:t> e </a:t>
            </a:r>
            <a:r>
              <a:rPr lang="it-IT" sz="900" b="1" dirty="0"/>
              <a:t>midazolam</a:t>
            </a:r>
            <a:r>
              <a:rPr lang="it-IT" sz="900" dirty="0"/>
              <a:t> non sembrano mostrare problematiche.</a:t>
            </a:r>
          </a:p>
          <a:p>
            <a:pPr algn="just">
              <a:buFont typeface="Wingdings" panose="05000000000000000000" pitchFamily="2" charset="2"/>
              <a:buChar char="§"/>
            </a:pPr>
            <a:r>
              <a:rPr lang="it-IT" sz="900" dirty="0"/>
              <a:t>Tra gli oppioidi andrebbe favorito l’utilizzo di molecole a breve durata di azione. Nel periodo postoperatorio andrebbe preferito l’impego della </a:t>
            </a:r>
            <a:r>
              <a:rPr lang="it-IT" sz="900" b="1" dirty="0"/>
              <a:t>morfina</a:t>
            </a:r>
            <a:r>
              <a:rPr lang="it-IT" sz="900" dirty="0"/>
              <a:t>, poiché in grado di bloccare i canali del sodio in maniera meno rilevante.</a:t>
            </a:r>
          </a:p>
          <a:p>
            <a:pPr algn="just">
              <a:buFont typeface="Wingdings" panose="05000000000000000000" pitchFamily="2" charset="2"/>
              <a:buChar char="§"/>
            </a:pPr>
            <a:r>
              <a:rPr lang="it-IT" sz="900" dirty="0"/>
              <a:t>I bloccanti neuromuscolari non depolarizzanti (</a:t>
            </a:r>
            <a:r>
              <a:rPr lang="it-IT" sz="900" b="1" dirty="0"/>
              <a:t>rocuronio, vecuronio, mivacurio</a:t>
            </a:r>
            <a:r>
              <a:rPr lang="it-IT" sz="900" dirty="0"/>
              <a:t>) non hanno mostrato problematiche. Il </a:t>
            </a:r>
            <a:r>
              <a:rPr lang="it-IT" sz="900" b="1" dirty="0"/>
              <a:t>sugammadex</a:t>
            </a:r>
            <a:r>
              <a:rPr lang="it-IT" sz="900" dirty="0"/>
              <a:t> risulta essere sicuro.</a:t>
            </a:r>
          </a:p>
          <a:p>
            <a:pPr algn="just">
              <a:buFont typeface="Wingdings" panose="05000000000000000000" pitchFamily="2" charset="2"/>
              <a:buChar char="§"/>
            </a:pPr>
            <a:r>
              <a:rPr lang="it-IT" sz="900" dirty="0"/>
              <a:t>Altri farmaci sicuri: </a:t>
            </a:r>
            <a:r>
              <a:rPr lang="it-IT" sz="900" b="1" dirty="0"/>
              <a:t>ondansetron</a:t>
            </a:r>
            <a:r>
              <a:rPr lang="it-IT" sz="900" dirty="0"/>
              <a:t>, </a:t>
            </a:r>
            <a:r>
              <a:rPr lang="it-IT" sz="900" b="1" dirty="0"/>
              <a:t>droperidolo</a:t>
            </a:r>
            <a:r>
              <a:rPr lang="it-IT" sz="900" dirty="0"/>
              <a:t>, </a:t>
            </a:r>
            <a:r>
              <a:rPr lang="it-IT" sz="900" b="1" dirty="0"/>
              <a:t>desametasone</a:t>
            </a:r>
            <a:r>
              <a:rPr lang="it-IT" sz="900" dirty="0"/>
              <a:t>, </a:t>
            </a:r>
            <a:r>
              <a:rPr lang="it-IT" sz="900" b="1" dirty="0"/>
              <a:t>atropina</a:t>
            </a:r>
            <a:r>
              <a:rPr lang="it-IT" sz="900" dirty="0"/>
              <a:t>, </a:t>
            </a:r>
            <a:r>
              <a:rPr lang="it-IT" sz="900" b="1" dirty="0"/>
              <a:t>efedrina</a:t>
            </a:r>
            <a:r>
              <a:rPr lang="it-IT" sz="900" dirty="0"/>
              <a:t>, </a:t>
            </a:r>
            <a:r>
              <a:rPr lang="it-IT" sz="900" b="1" dirty="0"/>
              <a:t>fenilefrina</a:t>
            </a:r>
            <a:r>
              <a:rPr lang="it-IT" sz="900" dirty="0"/>
              <a:t>, </a:t>
            </a:r>
            <a:r>
              <a:rPr lang="it-IT" sz="900" b="1" dirty="0"/>
              <a:t>dopamina</a:t>
            </a:r>
            <a:r>
              <a:rPr lang="it-IT" sz="900" dirty="0"/>
              <a:t>, </a:t>
            </a:r>
            <a:r>
              <a:rPr lang="it-IT" sz="900" b="1" dirty="0"/>
              <a:t>paracetamolo</a:t>
            </a:r>
            <a:r>
              <a:rPr lang="it-IT" sz="900" dirty="0"/>
              <a:t>, </a:t>
            </a:r>
            <a:r>
              <a:rPr lang="it-IT" sz="900" b="1" dirty="0"/>
              <a:t>ketorolac</a:t>
            </a:r>
            <a:r>
              <a:rPr lang="it-IT" sz="900" dirty="0"/>
              <a:t>, </a:t>
            </a:r>
            <a:r>
              <a:rPr lang="it-IT" sz="900" b="1" dirty="0"/>
              <a:t>nifedipina</a:t>
            </a:r>
            <a:r>
              <a:rPr lang="it-IT" sz="900" dirty="0"/>
              <a:t>, </a:t>
            </a:r>
            <a:r>
              <a:rPr lang="it-IT" sz="900" b="1" dirty="0"/>
              <a:t>nitroglicerina.</a:t>
            </a:r>
          </a:p>
        </p:txBody>
      </p:sp>
      <p:sp>
        <p:nvSpPr>
          <p:cNvPr id="5" name="Segnaposto testo 4">
            <a:extLst>
              <a:ext uri="{FF2B5EF4-FFF2-40B4-BE49-F238E27FC236}">
                <a16:creationId xmlns:a16="http://schemas.microsoft.com/office/drawing/2014/main" id="{F71E60F1-72EA-6D42-3001-600627E6730D}"/>
              </a:ext>
            </a:extLst>
          </p:cNvPr>
          <p:cNvSpPr>
            <a:spLocks noGrp="1"/>
          </p:cNvSpPr>
          <p:nvPr>
            <p:ph type="body" sz="quarter" idx="3"/>
          </p:nvPr>
        </p:nvSpPr>
        <p:spPr>
          <a:xfrm>
            <a:off x="6458712" y="1763252"/>
            <a:ext cx="4663440" cy="640080"/>
          </a:xfrm>
        </p:spPr>
        <p:txBody>
          <a:bodyPr>
            <a:normAutofit/>
          </a:bodyPr>
          <a:lstStyle/>
          <a:p>
            <a:pPr algn="ctr"/>
            <a:r>
              <a:rPr lang="it-IT" sz="3200" b="0" dirty="0">
                <a:solidFill>
                  <a:srgbClr val="C00000"/>
                </a:solidFill>
                <a:effectLst>
                  <a:outerShdw blurRad="38100" dist="38100" dir="2700000" algn="tl">
                    <a:srgbClr val="000000">
                      <a:alpha val="43137"/>
                    </a:srgbClr>
                  </a:outerShdw>
                </a:effectLst>
              </a:rPr>
              <a:t>Farmaci da evitare</a:t>
            </a:r>
          </a:p>
        </p:txBody>
      </p:sp>
      <p:sp>
        <p:nvSpPr>
          <p:cNvPr id="6" name="Segnaposto contenuto 5">
            <a:extLst>
              <a:ext uri="{FF2B5EF4-FFF2-40B4-BE49-F238E27FC236}">
                <a16:creationId xmlns:a16="http://schemas.microsoft.com/office/drawing/2014/main" id="{F9EFA06E-F1A0-4CBE-A700-70D87C051043}"/>
              </a:ext>
            </a:extLst>
          </p:cNvPr>
          <p:cNvSpPr>
            <a:spLocks noGrp="1"/>
          </p:cNvSpPr>
          <p:nvPr>
            <p:ph sz="quarter" idx="4"/>
          </p:nvPr>
        </p:nvSpPr>
        <p:spPr>
          <a:xfrm>
            <a:off x="6458712" y="2403332"/>
            <a:ext cx="4663440" cy="3164509"/>
          </a:xfrm>
        </p:spPr>
        <p:txBody>
          <a:bodyPr>
            <a:normAutofit fontScale="70000" lnSpcReduction="20000"/>
          </a:bodyPr>
          <a:lstStyle/>
          <a:p>
            <a:pPr>
              <a:buFont typeface="Wingdings" panose="05000000000000000000" pitchFamily="2" charset="2"/>
              <a:buChar char="§"/>
            </a:pPr>
            <a:r>
              <a:rPr lang="it-IT" dirty="0"/>
              <a:t>La </a:t>
            </a:r>
            <a:r>
              <a:rPr lang="it-IT" b="1" dirty="0"/>
              <a:t>bupivacaina</a:t>
            </a:r>
            <a:r>
              <a:rPr lang="it-IT" dirty="0"/>
              <a:t> è da evitare essendo uno degli anestetici locali con maggiore potenziale pro-aritmico.</a:t>
            </a:r>
          </a:p>
          <a:p>
            <a:pPr>
              <a:buFont typeface="Wingdings" panose="05000000000000000000" pitchFamily="2" charset="2"/>
              <a:buChar char="§"/>
            </a:pPr>
            <a:r>
              <a:rPr lang="it-IT" b="1" dirty="0"/>
              <a:t>Propofol in infusione continua prolungata</a:t>
            </a:r>
          </a:p>
          <a:p>
            <a:pPr>
              <a:buFont typeface="Wingdings" panose="05000000000000000000" pitchFamily="2" charset="2"/>
              <a:buChar char="§"/>
            </a:pPr>
            <a:r>
              <a:rPr lang="it-IT" b="1" dirty="0"/>
              <a:t>Ketamina</a:t>
            </a:r>
          </a:p>
          <a:p>
            <a:pPr>
              <a:buFont typeface="Wingdings" panose="05000000000000000000" pitchFamily="2" charset="2"/>
              <a:buChar char="§"/>
            </a:pPr>
            <a:r>
              <a:rPr lang="it-IT" b="1" dirty="0"/>
              <a:t>Tramadolo</a:t>
            </a:r>
          </a:p>
          <a:p>
            <a:pPr>
              <a:buFont typeface="Wingdings" panose="05000000000000000000" pitchFamily="2" charset="2"/>
              <a:buChar char="§"/>
            </a:pPr>
            <a:r>
              <a:rPr lang="it-IT" dirty="0"/>
              <a:t>La </a:t>
            </a:r>
            <a:r>
              <a:rPr lang="it-IT" b="1" dirty="0"/>
              <a:t>succinilcolina </a:t>
            </a:r>
            <a:r>
              <a:rPr lang="it-IT" dirty="0"/>
              <a:t>è stata associata a casi di sovraslivellamento del tratto ST dopo la somministrazione e a quadri di bradicardia da sensibilizzazione dei recettori muscarinici del nodo senoatriale (soprattutto negli adulti e dopo dosi ripetute)</a:t>
            </a:r>
          </a:p>
          <a:p>
            <a:pPr>
              <a:buFont typeface="Wingdings" panose="05000000000000000000" pitchFamily="2" charset="2"/>
              <a:buChar char="§"/>
            </a:pPr>
            <a:r>
              <a:rPr lang="it-IT" b="1" dirty="0"/>
              <a:t>Neostigmina</a:t>
            </a:r>
            <a:r>
              <a:rPr lang="it-IT" dirty="0"/>
              <a:t>, la cui stimolazione parasimpatica può causare alterazioni del tratto ST</a:t>
            </a:r>
          </a:p>
        </p:txBody>
      </p:sp>
      <p:pic>
        <p:nvPicPr>
          <p:cNvPr id="8" name="Immagine 7" descr="Immagine con tessuto, tabella, rosso, coperto&#10;&#10;Descrizione generata automaticamente">
            <a:extLst>
              <a:ext uri="{FF2B5EF4-FFF2-40B4-BE49-F238E27FC236}">
                <a16:creationId xmlns:a16="http://schemas.microsoft.com/office/drawing/2014/main" id="{F49EF23B-9BAB-5805-0DF9-07A2221C7BDD}"/>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9" name="Diapositiva 10">
            <a:hlinkClick r:id="" action="ppaction://media"/>
            <a:extLst>
              <a:ext uri="{FF2B5EF4-FFF2-40B4-BE49-F238E27FC236}">
                <a16:creationId xmlns:a16="http://schemas.microsoft.com/office/drawing/2014/main" id="{99A2F271-D6B3-429D-4A0B-D859C4A83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042" y="5870614"/>
            <a:ext cx="487363" cy="487363"/>
          </a:xfrm>
          <a:prstGeom prst="rect">
            <a:avLst/>
          </a:prstGeom>
        </p:spPr>
      </p:pic>
    </p:spTree>
    <p:extLst>
      <p:ext uri="{BB962C8B-B14F-4D97-AF65-F5344CB8AC3E}">
        <p14:creationId xmlns:p14="http://schemas.microsoft.com/office/powerpoint/2010/main" val="3874007919"/>
      </p:ext>
    </p:extLst>
  </p:cSld>
  <p:clrMapOvr>
    <a:masterClrMapping/>
  </p:clrMapOvr>
  <mc:AlternateContent xmlns:mc="http://schemas.openxmlformats.org/markup-compatibility/2006" xmlns:p14="http://schemas.microsoft.com/office/powerpoint/2010/main">
    <mc:Choice Requires="p14">
      <p:transition spd="slow" p14:dur="2000" advTm="158581"/>
    </mc:Choice>
    <mc:Fallback xmlns="">
      <p:transition spd="slow" advTm="15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2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4"/>
                </a:solidFill>
                <a:effectLst>
                  <a:outerShdw blurRad="38100" dist="38100" dir="2700000" algn="tl">
                    <a:srgbClr val="000000">
                      <a:alpha val="43137"/>
                    </a:srgbClr>
                  </a:outerShdw>
                </a:effectLst>
              </a:rPr>
              <a:t>Approccio all’anestesia ostetrica</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p:txBody>
          <a:bodyPr>
            <a:normAutofit fontScale="92500" lnSpcReduction="20000"/>
          </a:bodyPr>
          <a:lstStyle/>
          <a:p>
            <a:pPr algn="just">
              <a:buFont typeface="Wingdings" panose="05000000000000000000" pitchFamily="2" charset="2"/>
              <a:buChar char="§"/>
            </a:pPr>
            <a:r>
              <a:rPr lang="it-IT" sz="2400" dirty="0"/>
              <a:t>Sono raccomandate una gestione multidisciplinare ed una corretta informazione della coppia.</a:t>
            </a:r>
          </a:p>
          <a:p>
            <a:pPr algn="just">
              <a:buFont typeface="Wingdings" panose="05000000000000000000" pitchFamily="2" charset="2"/>
              <a:buChar char="§"/>
            </a:pPr>
            <a:r>
              <a:rPr lang="it-IT" sz="2400" b="1" dirty="0"/>
              <a:t>Evitare l’utilizzo della bupivacaina per l’anestesia epidurale o subaracnoidea.</a:t>
            </a:r>
          </a:p>
          <a:p>
            <a:pPr algn="just">
              <a:buFont typeface="Wingdings" panose="05000000000000000000" pitchFamily="2" charset="2"/>
              <a:buChar char="§"/>
            </a:pPr>
            <a:r>
              <a:rPr lang="it-IT" sz="2400" dirty="0"/>
              <a:t>Per tecniche di anestesia locoregionale preferire la </a:t>
            </a:r>
            <a:r>
              <a:rPr lang="it-IT" sz="2400" b="1" dirty="0"/>
              <a:t>lidocaina</a:t>
            </a:r>
            <a:r>
              <a:rPr lang="it-IT" sz="2400" dirty="0"/>
              <a:t> e, se si necessita di effetto prolungato, la </a:t>
            </a:r>
            <a:r>
              <a:rPr lang="it-IT" sz="2400" b="1" dirty="0"/>
              <a:t>levobupivacaina</a:t>
            </a:r>
            <a:r>
              <a:rPr lang="it-IT" sz="2400" dirty="0"/>
              <a:t>.</a:t>
            </a:r>
          </a:p>
          <a:p>
            <a:pPr algn="just">
              <a:buFont typeface="Wingdings" panose="05000000000000000000" pitchFamily="2" charset="2"/>
              <a:buChar char="§"/>
            </a:pPr>
            <a:r>
              <a:rPr lang="it-IT" sz="2400" dirty="0"/>
              <a:t>Porre particolare </a:t>
            </a:r>
            <a:r>
              <a:rPr lang="it-IT" sz="2400" b="1" dirty="0"/>
              <a:t>attenzione alle manovre strumentali al momento dell'estrazione del feto e della placenta e, nel caso del taglio cesareo, all'apertura dell'utero.</a:t>
            </a:r>
          </a:p>
          <a:p>
            <a:pPr algn="just">
              <a:buFont typeface="Wingdings" panose="05000000000000000000" pitchFamily="2" charset="2"/>
              <a:buChar char="§"/>
            </a:pPr>
            <a:r>
              <a:rPr lang="it-IT" sz="2400" b="1" dirty="0"/>
              <a:t>NON USARE ERGONOVINA </a:t>
            </a:r>
            <a:r>
              <a:rPr lang="it-IT" sz="2400" dirty="0"/>
              <a:t>in caso di atonia uterina.</a:t>
            </a:r>
          </a:p>
        </p:txBody>
      </p:sp>
      <p:pic>
        <p:nvPicPr>
          <p:cNvPr id="5" name="Immagine 4" descr="Immagine con tessuto, tabella, rosso, coperto&#10;&#10;Descrizione generata automaticamente">
            <a:extLst>
              <a:ext uri="{FF2B5EF4-FFF2-40B4-BE49-F238E27FC236}">
                <a16:creationId xmlns:a16="http://schemas.microsoft.com/office/drawing/2014/main" id="{F3B4FDE7-6468-B276-634F-EF409372193E}"/>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6" name="Diapositiva 11">
            <a:hlinkClick r:id="" action="ppaction://media"/>
            <a:extLst>
              <a:ext uri="{FF2B5EF4-FFF2-40B4-BE49-F238E27FC236}">
                <a16:creationId xmlns:a16="http://schemas.microsoft.com/office/drawing/2014/main" id="{65AE3570-2AAB-F879-7BEA-D8D016C9F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042" y="5881459"/>
            <a:ext cx="487363" cy="487363"/>
          </a:xfrm>
          <a:prstGeom prst="rect">
            <a:avLst/>
          </a:prstGeom>
        </p:spPr>
      </p:pic>
    </p:spTree>
    <p:extLst>
      <p:ext uri="{BB962C8B-B14F-4D97-AF65-F5344CB8AC3E}">
        <p14:creationId xmlns:p14="http://schemas.microsoft.com/office/powerpoint/2010/main" val="1410364402"/>
      </p:ext>
    </p:extLst>
  </p:cSld>
  <p:clrMapOvr>
    <a:masterClrMapping/>
  </p:clrMapOvr>
  <mc:AlternateContent xmlns:mc="http://schemas.openxmlformats.org/markup-compatibility/2006" xmlns:p14="http://schemas.microsoft.com/office/powerpoint/2010/main">
    <mc:Choice Requires="p14">
      <p:transition spd="slow" p14:dur="2000" advTm="40204"/>
    </mc:Choice>
    <mc:Fallback xmlns="">
      <p:transition spd="slow" advTm="4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2">
                    <a:lumMod val="75000"/>
                  </a:schemeClr>
                </a:solidFill>
                <a:effectLst>
                  <a:outerShdw blurRad="38100" dist="38100" dir="2700000" algn="tl">
                    <a:srgbClr val="000000">
                      <a:alpha val="43137"/>
                    </a:srgbClr>
                  </a:outerShdw>
                </a:effectLst>
              </a:rPr>
              <a:t>Take home message</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a:xfrm>
            <a:off x="1066800" y="2103120"/>
            <a:ext cx="7375451" cy="3849624"/>
          </a:xfrm>
        </p:spPr>
        <p:txBody>
          <a:bodyPr>
            <a:normAutofit fontScale="92500" lnSpcReduction="10000"/>
          </a:bodyPr>
          <a:lstStyle/>
          <a:p>
            <a:pPr marL="0" indent="0" algn="just">
              <a:buNone/>
            </a:pPr>
            <a:r>
              <a:rPr lang="it-IT" sz="2400" dirty="0"/>
              <a:t>Un’</a:t>
            </a:r>
            <a:r>
              <a:rPr lang="it-IT" sz="2400" b="1" dirty="0"/>
              <a:t>adeguata conoscenza </a:t>
            </a:r>
            <a:r>
              <a:rPr lang="it-IT" sz="2400" dirty="0"/>
              <a:t>della sindrome di Brugada da parte del medico anestesista e dell’intera equipe medico/infermieristica risulta fondamentale al fine di poter svolgere attività chirurgiche col maggior grado di sicurezza possibile.</a:t>
            </a:r>
          </a:p>
          <a:p>
            <a:pPr marL="0" indent="0" algn="just">
              <a:buNone/>
            </a:pPr>
            <a:r>
              <a:rPr lang="it-IT" sz="2400" dirty="0"/>
              <a:t>L’</a:t>
            </a:r>
            <a:r>
              <a:rPr lang="it-IT" sz="2400" b="1" dirty="0"/>
              <a:t>attenzione alla sicurezza </a:t>
            </a:r>
            <a:r>
              <a:rPr lang="it-IT" sz="2400" dirty="0"/>
              <a:t>è uno dei principi ai quali deve ispirarsi lo svolgimento di ogni attività sanitaria, in quanto elemento fondamentale del rapporto di fiducia tra il paziente e le strutture alle quali sia affida per ristabilire il proprio stato di salute.</a:t>
            </a:r>
          </a:p>
        </p:txBody>
      </p:sp>
      <p:pic>
        <p:nvPicPr>
          <p:cNvPr id="5" name="Immagine 4" descr="Immagine con tessuto, tabella, rosso, coperto&#10;&#10;Descrizione generata automaticamente">
            <a:extLst>
              <a:ext uri="{FF2B5EF4-FFF2-40B4-BE49-F238E27FC236}">
                <a16:creationId xmlns:a16="http://schemas.microsoft.com/office/drawing/2014/main" id="{F3B4FDE7-6468-B276-634F-EF409372193E}"/>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4" name="Immagine 3">
            <a:extLst>
              <a:ext uri="{FF2B5EF4-FFF2-40B4-BE49-F238E27FC236}">
                <a16:creationId xmlns:a16="http://schemas.microsoft.com/office/drawing/2014/main" id="{6F4B5845-EDFD-5E2C-E7D5-B553761A831B}"/>
              </a:ext>
            </a:extLst>
          </p:cNvPr>
          <p:cNvPicPr>
            <a:picLocks noChangeAspect="1"/>
          </p:cNvPicPr>
          <p:nvPr/>
        </p:nvPicPr>
        <p:blipFill rotWithShape="1">
          <a:blip r:embed="rId6"/>
          <a:srcRect l="27360" r="26276"/>
          <a:stretch/>
        </p:blipFill>
        <p:spPr>
          <a:xfrm>
            <a:off x="8811541" y="2203120"/>
            <a:ext cx="2313659" cy="3326806"/>
          </a:xfrm>
          <a:prstGeom prst="rect">
            <a:avLst/>
          </a:prstGeom>
        </p:spPr>
      </p:pic>
      <p:pic>
        <p:nvPicPr>
          <p:cNvPr id="7" name="Diapositiva 12">
            <a:hlinkClick r:id="" action="ppaction://media"/>
            <a:extLst>
              <a:ext uri="{FF2B5EF4-FFF2-40B4-BE49-F238E27FC236}">
                <a16:creationId xmlns:a16="http://schemas.microsoft.com/office/drawing/2014/main" id="{3BF7078F-441A-44B5-177D-66088DBB3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6042" y="5883918"/>
            <a:ext cx="487363" cy="487363"/>
          </a:xfrm>
          <a:prstGeom prst="rect">
            <a:avLst/>
          </a:prstGeom>
        </p:spPr>
      </p:pic>
    </p:spTree>
    <p:extLst>
      <p:ext uri="{BB962C8B-B14F-4D97-AF65-F5344CB8AC3E}">
        <p14:creationId xmlns:p14="http://schemas.microsoft.com/office/powerpoint/2010/main" val="1164113959"/>
      </p:ext>
    </p:extLst>
  </p:cSld>
  <p:clrMapOvr>
    <a:masterClrMapping/>
  </p:clrMapOvr>
  <mc:AlternateContent xmlns:mc="http://schemas.openxmlformats.org/markup-compatibility/2006" xmlns:p14="http://schemas.microsoft.com/office/powerpoint/2010/main">
    <mc:Choice Requires="p14">
      <p:transition spd="slow" p14:dur="2000" advTm="35490"/>
    </mc:Choice>
    <mc:Fallback xmlns="">
      <p:transition spd="slow" advTm="3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on tessuto, tabella, rosso, coperto">
            <a:extLst>
              <a:ext uri="{FF2B5EF4-FFF2-40B4-BE49-F238E27FC236}">
                <a16:creationId xmlns:a16="http://schemas.microsoft.com/office/drawing/2014/main" id="{C54729A4-9ED7-0E09-D7FB-2DF461F843E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6" name="CasellaDiTesto 5">
            <a:extLst>
              <a:ext uri="{FF2B5EF4-FFF2-40B4-BE49-F238E27FC236}">
                <a16:creationId xmlns:a16="http://schemas.microsoft.com/office/drawing/2014/main" id="{84A8D29A-264C-0A94-83A2-5EB7B82AB165}"/>
              </a:ext>
            </a:extLst>
          </p:cNvPr>
          <p:cNvSpPr txBox="1"/>
          <p:nvPr/>
        </p:nvSpPr>
        <p:spPr>
          <a:xfrm>
            <a:off x="656677" y="351925"/>
            <a:ext cx="5648873" cy="6370975"/>
          </a:xfrm>
          <a:prstGeom prst="rect">
            <a:avLst/>
          </a:prstGeom>
          <a:noFill/>
        </p:spPr>
        <p:txBody>
          <a:bodyPr wrap="square" rtlCol="0">
            <a:spAutoFit/>
          </a:bodyPr>
          <a:lstStyle/>
          <a:p>
            <a:pPr algn="just"/>
            <a:r>
              <a:rPr lang="it-IT" sz="800" b="1" dirty="0"/>
              <a:t>Buone Pratiche Cliniche SIAATIP - GESTIONE OSPEDALIERA DELLA SINDROME DI BRUGADA IN AMBITO PEDIATRICO. Silvestri J, Ciuffreda M, Pisello E, Basso UW, Caimmi M, Brunettini B, Borghi M, Mariotti M, Piangatelli C, Scipione P, Galante D.</a:t>
            </a:r>
          </a:p>
          <a:p>
            <a:pPr algn="just"/>
            <a:endParaRPr lang="it-IT" sz="700" b="1" dirty="0"/>
          </a:p>
          <a:p>
            <a:pPr algn="just"/>
            <a:r>
              <a:rPr lang="it-IT" sz="800" dirty="0"/>
              <a:t>1.Monteforte N, Priori SG; La Sindrome di Brugada: aspetti clinici e valutazione prognostica; Cardiology Science, vol. 7, marzo-aprile 2009.</a:t>
            </a:r>
          </a:p>
          <a:p>
            <a:pPr algn="just"/>
            <a:r>
              <a:rPr lang="it-IT" sz="800" dirty="0"/>
              <a:t>2. Drago et al., Raccomandazioni per il comportamento diagnostico-terapeutico da adottare nelle aritmie delle cardiopatie aritmogene nei pazienti in età pediatrica e nelle cardiopatie congenite dall’infanzia all’età adulta, Documento congiunto Associazione Italiana di Aritmologia e</a:t>
            </a:r>
          </a:p>
          <a:p>
            <a:pPr algn="just"/>
            <a:r>
              <a:rPr lang="it-IT" sz="800" dirty="0"/>
              <a:t>Cardiostimolazione (AIAC)- Società Italiana di Cardiologia Pediatrica (SICP).</a:t>
            </a:r>
          </a:p>
          <a:p>
            <a:pPr algn="just"/>
            <a:r>
              <a:rPr lang="it-IT" sz="800" dirty="0"/>
              <a:t>3. Comelli I, Cervellin G, Meschi T, Borghi L; Dalla sincope all’ICD: i percorsi clinici della sindrome di Brugada; Emergency Care Journal, n 3, settembre 2010.</a:t>
            </a:r>
          </a:p>
          <a:p>
            <a:pPr algn="just"/>
            <a:r>
              <a:rPr lang="it-IT" sz="800" dirty="0"/>
              <a:t>4. Grillo M, Napoletano C, Bloise R et al. La sindrome di Brugada: epidemiologia, stratificazione del rischio e management clinico. Ital Heart J 2002; 3: 919-927.</a:t>
            </a:r>
          </a:p>
          <a:p>
            <a:pPr algn="just"/>
            <a:r>
              <a:rPr lang="it-IT" sz="800" dirty="0"/>
              <a:t>5. Wilde AA, </a:t>
            </a:r>
            <a:r>
              <a:rPr lang="it-IT" sz="800" dirty="0" err="1"/>
              <a:t>Antzelevitch</a:t>
            </a:r>
            <a:r>
              <a:rPr lang="it-IT" sz="800" dirty="0"/>
              <a:t> C, </a:t>
            </a:r>
            <a:r>
              <a:rPr lang="it-IT" sz="800" dirty="0" err="1"/>
              <a:t>Borggrefe</a:t>
            </a:r>
            <a:r>
              <a:rPr lang="it-IT" sz="800" dirty="0"/>
              <a:t> M et al. </a:t>
            </a:r>
            <a:r>
              <a:rPr lang="it-IT" sz="800" dirty="0" err="1"/>
              <a:t>Proposed</a:t>
            </a:r>
            <a:r>
              <a:rPr lang="it-IT" sz="800" dirty="0"/>
              <a:t> diagnostic criteria for the Brugada syndrome: consensus report. Circulation 2002; 106: 2514-2519.</a:t>
            </a:r>
          </a:p>
          <a:p>
            <a:pPr algn="just"/>
            <a:r>
              <a:rPr lang="it-IT" sz="800" dirty="0"/>
              <a:t>6. Amin AS, Meregalli PG, Bardai A et al. Fever </a:t>
            </a:r>
            <a:r>
              <a:rPr lang="it-IT" sz="800" dirty="0" err="1"/>
              <a:t>increases</a:t>
            </a:r>
            <a:r>
              <a:rPr lang="it-IT" sz="800" dirty="0"/>
              <a:t> the risk for cardiac arrest in the Brugada syndrome. Ann </a:t>
            </a:r>
            <a:r>
              <a:rPr lang="it-IT" sz="800" dirty="0" err="1"/>
              <a:t>Intern</a:t>
            </a:r>
            <a:r>
              <a:rPr lang="it-IT" sz="800" dirty="0"/>
              <a:t> Med 2008; 149: 216-218.</a:t>
            </a:r>
          </a:p>
          <a:p>
            <a:pPr algn="just"/>
            <a:r>
              <a:rPr lang="it-IT" sz="800" dirty="0"/>
              <a:t>7. Skinner JR, Chung SK, Nel CA et al. Brugada Syndrome </a:t>
            </a:r>
            <a:r>
              <a:rPr lang="it-IT" sz="800" dirty="0" err="1"/>
              <a:t>Masquerading</a:t>
            </a:r>
            <a:r>
              <a:rPr lang="it-IT" sz="800" dirty="0"/>
              <a:t> as </a:t>
            </a:r>
            <a:r>
              <a:rPr lang="it-IT" sz="800" dirty="0" err="1"/>
              <a:t>Febrile</a:t>
            </a:r>
            <a:r>
              <a:rPr lang="it-IT" sz="800" dirty="0"/>
              <a:t> </a:t>
            </a:r>
            <a:r>
              <a:rPr lang="it-IT" sz="800" dirty="0" err="1"/>
              <a:t>Seizures</a:t>
            </a:r>
            <a:r>
              <a:rPr lang="it-IT" sz="800" dirty="0"/>
              <a:t>. </a:t>
            </a:r>
            <a:r>
              <a:rPr lang="it-IT" sz="800" dirty="0" err="1"/>
              <a:t>Pediatrics</a:t>
            </a:r>
            <a:r>
              <a:rPr lang="it-IT" sz="800" dirty="0"/>
              <a:t> 2007; 119: 1206-1211.</a:t>
            </a:r>
          </a:p>
          <a:p>
            <a:pPr algn="just"/>
            <a:r>
              <a:rPr lang="it-IT" sz="800" dirty="0"/>
              <a:t>8. Delise P, Allocca G, Marras E, Sitta N, Sciarra L, Sindrome di Brugada: diagnosi e stratificazione del rischio, Il Pensiero Scientifico Editore.</a:t>
            </a:r>
          </a:p>
          <a:p>
            <a:pPr algn="just"/>
            <a:r>
              <a:rPr lang="it-IT" sz="800" dirty="0"/>
              <a:t>9. Espinosa A , </a:t>
            </a:r>
            <a:r>
              <a:rPr lang="it-IT" sz="800" dirty="0" err="1"/>
              <a:t>Ripollés</a:t>
            </a:r>
            <a:r>
              <a:rPr lang="it-IT" sz="800" dirty="0"/>
              <a:t> </a:t>
            </a:r>
            <a:r>
              <a:rPr lang="it-IT" sz="800" dirty="0" err="1"/>
              <a:t>Melchor</a:t>
            </a:r>
            <a:r>
              <a:rPr lang="it-IT" sz="800" dirty="0"/>
              <a:t> J , Rodríguez Bustamante V , </a:t>
            </a:r>
            <a:r>
              <a:rPr lang="it-IT" sz="800" dirty="0" err="1"/>
              <a:t>Izarduy</a:t>
            </a:r>
            <a:r>
              <a:rPr lang="it-IT" sz="800" dirty="0"/>
              <a:t> L , Prieto </a:t>
            </a:r>
            <a:r>
              <a:rPr lang="it-IT" sz="800" dirty="0" err="1"/>
              <a:t>Gundin</a:t>
            </a:r>
            <a:r>
              <a:rPr lang="it-IT" sz="800" dirty="0"/>
              <a:t> A , </a:t>
            </a:r>
            <a:r>
              <a:rPr lang="it-IT" sz="800" dirty="0" err="1"/>
              <a:t>Atienza</a:t>
            </a:r>
            <a:r>
              <a:rPr lang="it-IT" sz="800" dirty="0"/>
              <a:t> A, Abad A, </a:t>
            </a:r>
            <a:r>
              <a:rPr lang="it-IT" sz="800" dirty="0" err="1"/>
              <a:t>Sd</a:t>
            </a:r>
            <a:r>
              <a:rPr lang="it-IT" sz="800" dirty="0"/>
              <a:t>. de Brugada y Anestesia: </a:t>
            </a:r>
            <a:r>
              <a:rPr lang="it-IT" sz="800" dirty="0" err="1"/>
              <a:t>Manejo</a:t>
            </a:r>
            <a:r>
              <a:rPr lang="it-IT" sz="800" dirty="0"/>
              <a:t> </a:t>
            </a:r>
            <a:r>
              <a:rPr lang="it-IT" sz="800" dirty="0" err="1"/>
              <a:t>anestésico</a:t>
            </a:r>
            <a:r>
              <a:rPr lang="it-IT" sz="800" dirty="0"/>
              <a:t>, anestesiar.org 2016.</a:t>
            </a:r>
          </a:p>
          <a:p>
            <a:pPr algn="just"/>
            <a:r>
              <a:rPr lang="it-IT" sz="800" dirty="0"/>
              <a:t>10. Carey SM, </a:t>
            </a:r>
            <a:r>
              <a:rPr lang="it-IT" sz="800" dirty="0" err="1"/>
              <a:t>Hocking</a:t>
            </a:r>
            <a:r>
              <a:rPr lang="it-IT" sz="800" dirty="0"/>
              <a:t> G, Brugada syndrome – a review of the implications for the </a:t>
            </a:r>
            <a:r>
              <a:rPr lang="it-IT" sz="800" dirty="0" err="1"/>
              <a:t>anaesthetist</a:t>
            </a:r>
            <a:r>
              <a:rPr lang="it-IT" sz="800" dirty="0"/>
              <a:t>, Anaesth Intensive Care 2011; 39: 571-577.</a:t>
            </a:r>
          </a:p>
          <a:p>
            <a:pPr algn="just"/>
            <a:r>
              <a:rPr lang="it-IT" sz="800" dirty="0"/>
              <a:t>11. Smith D, </a:t>
            </a:r>
            <a:r>
              <a:rPr lang="it-IT" sz="800" dirty="0" err="1"/>
              <a:t>Martz</a:t>
            </a:r>
            <a:r>
              <a:rPr lang="it-IT" sz="800" dirty="0"/>
              <a:t> DG (2014) Brugada Syndrome: A Review of Peri-operative Management for the Anesthesiologist. Int J Clin Anesthesiol 2(1): 1019.</a:t>
            </a:r>
          </a:p>
          <a:p>
            <a:pPr algn="just"/>
            <a:r>
              <a:rPr lang="it-IT" sz="800" dirty="0"/>
              <a:t>12. </a:t>
            </a:r>
            <a:r>
              <a:rPr lang="it-IT" sz="800" dirty="0" err="1"/>
              <a:t>Ezgi</a:t>
            </a:r>
            <a:r>
              <a:rPr lang="it-IT" sz="800" dirty="0"/>
              <a:t> </a:t>
            </a:r>
            <a:r>
              <a:rPr lang="it-IT" sz="800" dirty="0" err="1"/>
              <a:t>Erkiliç</a:t>
            </a:r>
            <a:r>
              <a:rPr lang="it-IT" sz="800" dirty="0"/>
              <a:t>, </a:t>
            </a:r>
            <a:r>
              <a:rPr lang="it-IT" sz="800" dirty="0" err="1"/>
              <a:t>Ayça</a:t>
            </a:r>
            <a:r>
              <a:rPr lang="it-IT" sz="800" dirty="0"/>
              <a:t> T. D. </a:t>
            </a:r>
            <a:r>
              <a:rPr lang="it-IT" sz="800" dirty="0" err="1"/>
              <a:t>Özcan</a:t>
            </a:r>
            <a:r>
              <a:rPr lang="it-IT" sz="800" dirty="0"/>
              <a:t>, </a:t>
            </a:r>
            <a:r>
              <a:rPr lang="it-IT" sz="800" dirty="0" err="1"/>
              <a:t>Tülin</a:t>
            </a:r>
            <a:r>
              <a:rPr lang="it-IT" sz="800" dirty="0"/>
              <a:t> </a:t>
            </a:r>
            <a:r>
              <a:rPr lang="it-IT" sz="800" dirty="0" err="1"/>
              <a:t>Gümüş</a:t>
            </a:r>
            <a:r>
              <a:rPr lang="it-IT" sz="800" dirty="0"/>
              <a:t>, </a:t>
            </a:r>
            <a:r>
              <a:rPr lang="it-IT" sz="800" dirty="0" err="1"/>
              <a:t>Yüce</a:t>
            </a:r>
            <a:r>
              <a:rPr lang="it-IT" sz="800" dirty="0"/>
              <a:t> </a:t>
            </a:r>
            <a:r>
              <a:rPr lang="it-IT" sz="800" dirty="0" err="1"/>
              <a:t>İslamoğlu</a:t>
            </a:r>
            <a:r>
              <a:rPr lang="it-IT" sz="800" dirty="0"/>
              <a:t>, </a:t>
            </a:r>
            <a:r>
              <a:rPr lang="it-IT" sz="800" dirty="0" err="1"/>
              <a:t>Betül</a:t>
            </a:r>
            <a:r>
              <a:rPr lang="it-IT" sz="800" dirty="0"/>
              <a:t> </a:t>
            </a:r>
            <a:r>
              <a:rPr lang="it-IT" sz="800" dirty="0" err="1"/>
              <a:t>Akaycan</a:t>
            </a:r>
            <a:r>
              <a:rPr lang="it-IT" sz="800" dirty="0"/>
              <a:t>, Orhan </a:t>
            </a:r>
            <a:r>
              <a:rPr lang="it-IT" sz="800" dirty="0" err="1"/>
              <a:t>Kanbak,Brugada</a:t>
            </a:r>
            <a:r>
              <a:rPr lang="it-IT" sz="800" dirty="0"/>
              <a:t> Syndrome: Anesthesia Management, Journal of </a:t>
            </a:r>
            <a:r>
              <a:rPr lang="it-IT" sz="800" dirty="0" err="1"/>
              <a:t>Biosciences</a:t>
            </a:r>
            <a:r>
              <a:rPr lang="it-IT" sz="800" dirty="0"/>
              <a:t> and </a:t>
            </a:r>
            <a:r>
              <a:rPr lang="it-IT" sz="800" dirty="0" err="1"/>
              <a:t>Medicines</a:t>
            </a:r>
            <a:r>
              <a:rPr lang="it-IT" sz="800" dirty="0"/>
              <a:t>, 2021, 9, 147-153.</a:t>
            </a:r>
          </a:p>
          <a:p>
            <a:pPr algn="just"/>
            <a:r>
              <a:rPr lang="it-IT" sz="800" dirty="0"/>
              <a:t>13. Ranucci M, M.D., F.E.S.C, Challenge of Anesthesia Management in Brugada </a:t>
            </a:r>
            <a:r>
              <a:rPr lang="it-IT" sz="800" dirty="0" err="1"/>
              <a:t>Syndrome,Anesthesiology</a:t>
            </a:r>
            <a:r>
              <a:rPr lang="it-IT" sz="800" dirty="0"/>
              <a:t> 2020; 132:411–2.</a:t>
            </a:r>
          </a:p>
          <a:p>
            <a:pPr algn="just"/>
            <a:r>
              <a:rPr lang="it-IT" sz="800" dirty="0"/>
              <a:t>14. Conde, R. and Pereira, M. (2013) </a:t>
            </a:r>
            <a:r>
              <a:rPr lang="it-IT" sz="800" dirty="0" err="1"/>
              <a:t>Anesthetic</a:t>
            </a:r>
            <a:r>
              <a:rPr lang="it-IT" sz="800" dirty="0"/>
              <a:t> Management of a Patient with Brugada Syndrome—The Use of Sugammadex in Major Abdominal Surgery. </a:t>
            </a:r>
            <a:r>
              <a:rPr lang="it-IT" sz="800" dirty="0" err="1"/>
              <a:t>Brazilian</a:t>
            </a:r>
            <a:r>
              <a:rPr lang="it-IT" sz="800" dirty="0"/>
              <a:t> Journal of Anesthesiology, 63, 159-160.</a:t>
            </a:r>
          </a:p>
          <a:p>
            <a:pPr algn="just"/>
            <a:r>
              <a:rPr lang="it-IT" sz="800" dirty="0"/>
              <a:t>15. Ribeiro, M. V., Cunha, A. S., </a:t>
            </a:r>
            <a:r>
              <a:rPr lang="it-IT" sz="800" dirty="0" err="1"/>
              <a:t>Damas</a:t>
            </a:r>
            <a:r>
              <a:rPr lang="it-IT" sz="800" dirty="0"/>
              <a:t>, A. M., &amp; Rodrigues, I. (2019). Anesthesia Management of a</a:t>
            </a:r>
          </a:p>
          <a:p>
            <a:pPr algn="just"/>
            <a:r>
              <a:rPr lang="it-IT" sz="800" dirty="0"/>
              <a:t>Patient with Brugada Syndrome for an Urgent Procedure. </a:t>
            </a:r>
            <a:r>
              <a:rPr lang="it-IT" sz="800" dirty="0" err="1"/>
              <a:t>Revista</a:t>
            </a:r>
            <a:r>
              <a:rPr lang="it-IT" sz="800" dirty="0"/>
              <a:t> Da </a:t>
            </a:r>
            <a:r>
              <a:rPr lang="it-IT" sz="800" dirty="0" err="1"/>
              <a:t>Sociedade</a:t>
            </a:r>
            <a:r>
              <a:rPr lang="it-IT" sz="800" dirty="0"/>
              <a:t> Portuguesa De</a:t>
            </a:r>
          </a:p>
          <a:p>
            <a:pPr algn="just"/>
            <a:r>
              <a:rPr lang="it-IT" sz="800" dirty="0"/>
              <a:t>Anestesiologia, 28(1), 67–69. https://doi.org/10.25751/rspa.15812.</a:t>
            </a:r>
          </a:p>
          <a:p>
            <a:pPr algn="just"/>
            <a:r>
              <a:rPr lang="it-IT" sz="800" dirty="0"/>
              <a:t>16. Postema PG, </a:t>
            </a:r>
            <a:r>
              <a:rPr lang="it-IT" sz="800" dirty="0" err="1"/>
              <a:t>Wolpert</a:t>
            </a:r>
            <a:r>
              <a:rPr lang="it-IT" sz="800" dirty="0"/>
              <a:t> C, Amin AS, Probst V, </a:t>
            </a:r>
            <a:r>
              <a:rPr lang="it-IT" sz="800" dirty="0" err="1"/>
              <a:t>Borggrefe</a:t>
            </a:r>
            <a:r>
              <a:rPr lang="it-IT" sz="800" dirty="0"/>
              <a:t> M, </a:t>
            </a:r>
            <a:r>
              <a:rPr lang="it-IT" sz="800" dirty="0" err="1"/>
              <a:t>Roden</a:t>
            </a:r>
            <a:r>
              <a:rPr lang="it-IT" sz="800" dirty="0"/>
              <a:t> DM, Priori SG, Tan HL, </a:t>
            </a:r>
            <a:r>
              <a:rPr lang="it-IT" sz="800" dirty="0" err="1"/>
              <a:t>Hiraoka</a:t>
            </a:r>
            <a:endParaRPr lang="it-IT" sz="800" dirty="0"/>
          </a:p>
          <a:p>
            <a:pPr algn="just"/>
            <a:r>
              <a:rPr lang="it-IT" sz="800" dirty="0"/>
              <a:t>M, Brugada J, Wilde AA. Drugs and Brugada syndrome patients: review of the literature,</a:t>
            </a:r>
          </a:p>
          <a:p>
            <a:pPr algn="just"/>
            <a:r>
              <a:rPr lang="it-IT" sz="800" dirty="0"/>
              <a:t>recommendations and an up-to-date website (www.brugadadrugs.org). Heart </a:t>
            </a:r>
            <a:r>
              <a:rPr lang="it-IT" sz="800" dirty="0" err="1"/>
              <a:t>Rhythm</a:t>
            </a:r>
            <a:endParaRPr lang="it-IT" sz="800" dirty="0"/>
          </a:p>
          <a:p>
            <a:pPr algn="just"/>
            <a:r>
              <a:rPr lang="it-IT" sz="800" dirty="0"/>
              <a:t>2009;6(9):1335-1341.</a:t>
            </a:r>
          </a:p>
          <a:p>
            <a:pPr algn="just"/>
            <a:r>
              <a:rPr lang="it-IT" sz="800" dirty="0"/>
              <a:t>17. Brugada J, Brugada P, Brugada R. The syndrome of </a:t>
            </a:r>
            <a:r>
              <a:rPr lang="it-IT" sz="800" dirty="0" err="1"/>
              <a:t>right</a:t>
            </a:r>
            <a:r>
              <a:rPr lang="it-IT" sz="800" dirty="0"/>
              <a:t> bundle </a:t>
            </a:r>
            <a:r>
              <a:rPr lang="it-IT" sz="800" dirty="0" err="1"/>
              <a:t>branch</a:t>
            </a:r>
            <a:r>
              <a:rPr lang="it-IT" sz="800" dirty="0"/>
              <a:t> </a:t>
            </a:r>
            <a:r>
              <a:rPr lang="it-IT" sz="800" dirty="0" err="1"/>
              <a:t>block</a:t>
            </a:r>
            <a:r>
              <a:rPr lang="it-IT" sz="800" dirty="0"/>
              <a:t>, </a:t>
            </a:r>
            <a:r>
              <a:rPr lang="it-IT" sz="800" dirty="0" err="1"/>
              <a:t>persistent</a:t>
            </a:r>
            <a:r>
              <a:rPr lang="it-IT" sz="800" dirty="0"/>
              <a:t> ST</a:t>
            </a:r>
          </a:p>
          <a:p>
            <a:pPr algn="just"/>
            <a:r>
              <a:rPr lang="it-IT" sz="800" dirty="0" err="1"/>
              <a:t>segment</a:t>
            </a:r>
            <a:r>
              <a:rPr lang="it-IT" sz="800" dirty="0"/>
              <a:t> </a:t>
            </a:r>
            <a:r>
              <a:rPr lang="it-IT" sz="800" dirty="0" err="1"/>
              <a:t>elevation</a:t>
            </a:r>
            <a:r>
              <a:rPr lang="it-IT" sz="800" dirty="0"/>
              <a:t> in V1 to V3 and </a:t>
            </a:r>
            <a:r>
              <a:rPr lang="it-IT" sz="800" dirty="0" err="1"/>
              <a:t>sudden</a:t>
            </a:r>
            <a:r>
              <a:rPr lang="it-IT" sz="800" dirty="0"/>
              <a:t> death- the Brugada syndrome. Europace.1999;1(3):156-</a:t>
            </a:r>
          </a:p>
          <a:p>
            <a:pPr algn="just"/>
            <a:r>
              <a:rPr lang="it-IT" sz="800" dirty="0"/>
              <a:t>166.</a:t>
            </a:r>
          </a:p>
          <a:p>
            <a:pPr algn="just"/>
            <a:r>
              <a:rPr lang="it-IT" sz="800" dirty="0"/>
              <a:t>18. </a:t>
            </a:r>
            <a:r>
              <a:rPr lang="it-IT" sz="800" dirty="0" err="1"/>
              <a:t>Capulzini</a:t>
            </a:r>
            <a:r>
              <a:rPr lang="it-IT" sz="800" dirty="0"/>
              <a:t> L, Brugada P, Brugada J, Brugada R. </a:t>
            </a:r>
            <a:r>
              <a:rPr lang="it-IT" sz="800" dirty="0" err="1"/>
              <a:t>Arrhythmia</a:t>
            </a:r>
            <a:r>
              <a:rPr lang="it-IT" sz="800" dirty="0"/>
              <a:t> and </a:t>
            </a:r>
            <a:r>
              <a:rPr lang="it-IT" sz="800" dirty="0" err="1"/>
              <a:t>right</a:t>
            </a:r>
            <a:r>
              <a:rPr lang="it-IT" sz="800" dirty="0"/>
              <a:t> heart disease: from </a:t>
            </a:r>
            <a:r>
              <a:rPr lang="it-IT" sz="800" dirty="0" err="1"/>
              <a:t>genetic</a:t>
            </a:r>
            <a:endParaRPr lang="it-IT" sz="800" dirty="0"/>
          </a:p>
          <a:p>
            <a:pPr algn="just"/>
            <a:r>
              <a:rPr lang="it-IT" sz="800" dirty="0" err="1"/>
              <a:t>basis</a:t>
            </a:r>
            <a:r>
              <a:rPr lang="it-IT" sz="800" dirty="0"/>
              <a:t> to clinical practice. Rev Esp </a:t>
            </a:r>
            <a:r>
              <a:rPr lang="it-IT" sz="800" dirty="0" err="1"/>
              <a:t>Cardiol</a:t>
            </a:r>
            <a:r>
              <a:rPr lang="it-IT" sz="800" dirty="0"/>
              <a:t>. 2010 Aug;63(8):963-83.</a:t>
            </a:r>
          </a:p>
          <a:p>
            <a:pPr algn="just"/>
            <a:r>
              <a:rPr lang="it-IT" sz="800" dirty="0"/>
              <a:t>19. Santambrogio LG, </a:t>
            </a:r>
            <a:r>
              <a:rPr lang="it-IT" sz="800" dirty="0" err="1"/>
              <a:t>Mencherini</a:t>
            </a:r>
            <a:r>
              <a:rPr lang="it-IT" sz="800" dirty="0"/>
              <a:t> S, </a:t>
            </a:r>
            <a:r>
              <a:rPr lang="it-IT" sz="800" dirty="0" err="1"/>
              <a:t>Fuardo</a:t>
            </a:r>
            <a:r>
              <a:rPr lang="it-IT" sz="800" dirty="0"/>
              <a:t> M, et al. The surgical patient with Brugada syndrome: a</a:t>
            </a:r>
          </a:p>
          <a:p>
            <a:pPr algn="just"/>
            <a:r>
              <a:rPr lang="it-IT" sz="800" dirty="0" err="1"/>
              <a:t>four</a:t>
            </a:r>
            <a:r>
              <a:rPr lang="it-IT" sz="800" dirty="0"/>
              <a:t>-case clinical experience. Anesth Analg. 2005;100(5):1263-1266.</a:t>
            </a:r>
          </a:p>
          <a:p>
            <a:pPr algn="just"/>
            <a:r>
              <a:rPr lang="it-IT" sz="800" dirty="0"/>
              <a:t>20. Candiotti KA, Mehta V. Perioperative approach to a patient with Brugada syndrome. J Clin</a:t>
            </a:r>
          </a:p>
          <a:p>
            <a:pPr algn="just"/>
            <a:r>
              <a:rPr lang="it-IT" sz="800" dirty="0"/>
              <a:t>Anesth. 2004;16(7):529-532</a:t>
            </a:r>
          </a:p>
          <a:p>
            <a:pPr algn="just"/>
            <a:endParaRPr lang="it-IT" sz="800" dirty="0"/>
          </a:p>
        </p:txBody>
      </p:sp>
      <p:sp>
        <p:nvSpPr>
          <p:cNvPr id="8" name="CasellaDiTesto 7">
            <a:extLst>
              <a:ext uri="{FF2B5EF4-FFF2-40B4-BE49-F238E27FC236}">
                <a16:creationId xmlns:a16="http://schemas.microsoft.com/office/drawing/2014/main" id="{F76F90D8-238A-CEFD-B118-036785370DAF}"/>
              </a:ext>
            </a:extLst>
          </p:cNvPr>
          <p:cNvSpPr txBox="1"/>
          <p:nvPr/>
        </p:nvSpPr>
        <p:spPr>
          <a:xfrm>
            <a:off x="6576738" y="351925"/>
            <a:ext cx="5344073" cy="6001643"/>
          </a:xfrm>
          <a:prstGeom prst="rect">
            <a:avLst/>
          </a:prstGeom>
          <a:noFill/>
        </p:spPr>
        <p:txBody>
          <a:bodyPr wrap="square" rtlCol="0">
            <a:spAutoFit/>
          </a:bodyPr>
          <a:lstStyle/>
          <a:p>
            <a:pPr algn="just"/>
            <a:r>
              <a:rPr lang="it-IT" sz="800" dirty="0"/>
              <a:t>21. Kim JS, Park SY, Min SK, et al. Anaesthesia in patients with Brugada syndrome. Acta Anaesthesiol</a:t>
            </a:r>
          </a:p>
          <a:p>
            <a:pPr algn="just"/>
            <a:r>
              <a:rPr lang="it-IT" sz="800" dirty="0"/>
              <a:t>Scand. 2004;48(8):1058-1061</a:t>
            </a:r>
          </a:p>
          <a:p>
            <a:pPr algn="just"/>
            <a:r>
              <a:rPr lang="it-IT" sz="800" dirty="0"/>
              <a:t>22. Benito B, Brugada J, Brugada R, et al. Brugada syndrome. Rev Esp </a:t>
            </a:r>
            <a:r>
              <a:rPr lang="it-IT" sz="800" dirty="0" err="1"/>
              <a:t>Cardiol</a:t>
            </a:r>
            <a:r>
              <a:rPr lang="it-IT" sz="800" dirty="0"/>
              <a:t>. 2009;62(11):1297- 1315</a:t>
            </a:r>
          </a:p>
          <a:p>
            <a:pPr algn="just"/>
            <a:r>
              <a:rPr lang="it-IT" sz="800" dirty="0"/>
              <a:t>28. </a:t>
            </a:r>
            <a:r>
              <a:rPr lang="it-IT" sz="800" dirty="0" err="1"/>
              <a:t>Kapplinger</a:t>
            </a:r>
            <a:r>
              <a:rPr lang="it-IT" sz="800" dirty="0"/>
              <a:t> JD, Tester DJ, </a:t>
            </a:r>
            <a:r>
              <a:rPr lang="it-IT" sz="800" dirty="0" err="1"/>
              <a:t>Alders</a:t>
            </a:r>
            <a:r>
              <a:rPr lang="it-IT" sz="800" dirty="0"/>
              <a:t> M, Benito B, Berthet M, Brugada J, et al. An international</a:t>
            </a:r>
          </a:p>
          <a:p>
            <a:pPr algn="just"/>
            <a:r>
              <a:rPr lang="it-IT" sz="800" dirty="0" err="1"/>
              <a:t>compendium</a:t>
            </a:r>
            <a:r>
              <a:rPr lang="it-IT" sz="800" dirty="0"/>
              <a:t> of </a:t>
            </a:r>
            <a:r>
              <a:rPr lang="it-IT" sz="800" dirty="0" err="1"/>
              <a:t>mutations</a:t>
            </a:r>
            <a:r>
              <a:rPr lang="it-IT" sz="800" dirty="0"/>
              <a:t> in the SCN5A-encoded cardiac </a:t>
            </a:r>
            <a:r>
              <a:rPr lang="it-IT" sz="800" dirty="0" err="1"/>
              <a:t>sodium</a:t>
            </a:r>
            <a:r>
              <a:rPr lang="it-IT" sz="800" dirty="0"/>
              <a:t> </a:t>
            </a:r>
            <a:r>
              <a:rPr lang="it-IT" sz="800" dirty="0" err="1"/>
              <a:t>channel</a:t>
            </a:r>
            <a:r>
              <a:rPr lang="it-IT" sz="800" dirty="0"/>
              <a:t> in patients </a:t>
            </a:r>
            <a:r>
              <a:rPr lang="it-IT" sz="800" dirty="0" err="1"/>
              <a:t>referred</a:t>
            </a:r>
            <a:r>
              <a:rPr lang="it-IT" sz="800" dirty="0"/>
              <a:t> for</a:t>
            </a:r>
          </a:p>
          <a:p>
            <a:pPr algn="just"/>
            <a:r>
              <a:rPr lang="it-IT" sz="800" dirty="0"/>
              <a:t>Brugada syndrome </a:t>
            </a:r>
            <a:r>
              <a:rPr lang="it-IT" sz="800" dirty="0" err="1"/>
              <a:t>genetic</a:t>
            </a:r>
            <a:r>
              <a:rPr lang="it-IT" sz="800" dirty="0"/>
              <a:t> testing. Heart </a:t>
            </a:r>
            <a:r>
              <a:rPr lang="it-IT" sz="800" dirty="0" err="1"/>
              <a:t>Rhythm</a:t>
            </a:r>
            <a:r>
              <a:rPr lang="it-IT" sz="800" dirty="0"/>
              <a:t>. 2010 Jan;7(1):33-46.</a:t>
            </a:r>
          </a:p>
          <a:p>
            <a:pPr algn="just"/>
            <a:r>
              <a:rPr lang="it-IT" sz="800" dirty="0"/>
              <a:t>29. </a:t>
            </a:r>
            <a:r>
              <a:rPr lang="it-IT" sz="800" dirty="0" err="1"/>
              <a:t>Staikou</a:t>
            </a:r>
            <a:r>
              <a:rPr lang="it-IT" sz="800" dirty="0"/>
              <a:t> C, </a:t>
            </a:r>
            <a:r>
              <a:rPr lang="it-IT" sz="800" dirty="0" err="1"/>
              <a:t>Chondrogiannis</a:t>
            </a:r>
            <a:r>
              <a:rPr lang="it-IT" sz="800" dirty="0"/>
              <a:t> K, Mani A. Perioperative management of </a:t>
            </a:r>
            <a:r>
              <a:rPr lang="it-IT" sz="800" dirty="0" err="1"/>
              <a:t>hereditary</a:t>
            </a:r>
            <a:r>
              <a:rPr lang="it-IT" sz="800" dirty="0"/>
              <a:t> </a:t>
            </a:r>
            <a:r>
              <a:rPr lang="it-IT" sz="800" dirty="0" err="1"/>
              <a:t>arrhythmogenic</a:t>
            </a:r>
            <a:endParaRPr lang="it-IT" sz="800" dirty="0"/>
          </a:p>
          <a:p>
            <a:pPr algn="just"/>
            <a:r>
              <a:rPr lang="it-IT" sz="800" dirty="0" err="1"/>
              <a:t>syndromes</a:t>
            </a:r>
            <a:r>
              <a:rPr lang="it-IT" sz="800" dirty="0"/>
              <a:t>. Br J Anaesth. 2012;108(5):730-744.</a:t>
            </a:r>
          </a:p>
          <a:p>
            <a:pPr algn="just"/>
            <a:r>
              <a:rPr lang="it-IT" sz="800" dirty="0"/>
              <a:t>30. Edge CJ, </a:t>
            </a:r>
            <a:r>
              <a:rPr lang="it-IT" sz="800" dirty="0" err="1"/>
              <a:t>Blackman</a:t>
            </a:r>
            <a:r>
              <a:rPr lang="it-IT" sz="800" dirty="0"/>
              <a:t> DJ, Gupta K, et al. General anaesthesia in a patient with Brugada syndrome.</a:t>
            </a:r>
          </a:p>
          <a:p>
            <a:pPr algn="just"/>
            <a:r>
              <a:rPr lang="it-IT" sz="800" dirty="0"/>
              <a:t>Br J Anaesth. 2002;89(5):788-791.</a:t>
            </a:r>
          </a:p>
          <a:p>
            <a:pPr algn="just"/>
            <a:r>
              <a:rPr lang="it-IT" sz="800" dirty="0"/>
              <a:t>31. Morgan GE, </a:t>
            </a:r>
            <a:r>
              <a:rPr lang="it-IT" sz="800" dirty="0" err="1"/>
              <a:t>Maged</a:t>
            </a:r>
            <a:r>
              <a:rPr lang="it-IT" sz="800" dirty="0"/>
              <a:t> S et al. Clinical Anesthesiology, fourth edition. 2006; 7:155-178.</a:t>
            </a:r>
          </a:p>
          <a:p>
            <a:pPr algn="just"/>
            <a:r>
              <a:rPr lang="it-IT" sz="800" dirty="0"/>
              <a:t>32. Phillips N, Priestley M, </a:t>
            </a:r>
            <a:r>
              <a:rPr lang="it-IT" sz="800" dirty="0" err="1"/>
              <a:t>Denniss</a:t>
            </a:r>
            <a:r>
              <a:rPr lang="it-IT" sz="800" dirty="0"/>
              <a:t> R et al. Brugada-Type </a:t>
            </a:r>
            <a:r>
              <a:rPr lang="it-IT" sz="800" dirty="0" err="1"/>
              <a:t>Electrocardiographic</a:t>
            </a:r>
            <a:r>
              <a:rPr lang="it-IT" sz="800" dirty="0"/>
              <a:t> Pattern Induced by</a:t>
            </a:r>
          </a:p>
          <a:p>
            <a:pPr algn="just"/>
            <a:r>
              <a:rPr lang="it-IT" sz="800" dirty="0" err="1"/>
              <a:t>Epidural</a:t>
            </a:r>
            <a:r>
              <a:rPr lang="it-IT" sz="800" dirty="0"/>
              <a:t> </a:t>
            </a:r>
            <a:r>
              <a:rPr lang="it-IT" sz="800" dirty="0" err="1"/>
              <a:t>Bupivacaine</a:t>
            </a:r>
            <a:r>
              <a:rPr lang="it-IT" sz="800" dirty="0"/>
              <a:t>. Anesth Analg 2003; 97:264–7</a:t>
            </a:r>
          </a:p>
          <a:p>
            <a:pPr algn="just"/>
            <a:r>
              <a:rPr lang="it-IT" sz="800" dirty="0"/>
              <a:t>33. </a:t>
            </a:r>
            <a:r>
              <a:rPr lang="it-IT" sz="800" dirty="0" err="1"/>
              <a:t>Cordery</a:t>
            </a:r>
            <a:r>
              <a:rPr lang="it-IT" sz="800" dirty="0"/>
              <a:t> R, Lambiase P, Lowe M, Ashley E. Brugada syndrome and </a:t>
            </a:r>
            <a:r>
              <a:rPr lang="it-IT" sz="800" dirty="0" err="1"/>
              <a:t>anesthetic</a:t>
            </a:r>
            <a:r>
              <a:rPr lang="it-IT" sz="800" dirty="0"/>
              <a:t> management. J</a:t>
            </a:r>
          </a:p>
          <a:p>
            <a:pPr algn="just"/>
            <a:r>
              <a:rPr lang="it-IT" sz="800" dirty="0"/>
              <a:t>Cardiothorac Vasc Anesth 2006; 20:407-13.</a:t>
            </a:r>
          </a:p>
          <a:p>
            <a:pPr algn="just"/>
            <a:r>
              <a:rPr lang="it-IT" sz="800" dirty="0"/>
              <a:t>34. </a:t>
            </a:r>
            <a:r>
              <a:rPr lang="it-IT" sz="800" dirty="0" err="1"/>
              <a:t>Vernooy</a:t>
            </a:r>
            <a:r>
              <a:rPr lang="it-IT" sz="800" dirty="0"/>
              <a:t> K, </a:t>
            </a:r>
            <a:r>
              <a:rPr lang="it-IT" sz="800" dirty="0" err="1"/>
              <a:t>Sicouri</a:t>
            </a:r>
            <a:r>
              <a:rPr lang="it-IT" sz="800" dirty="0"/>
              <a:t> S, </a:t>
            </a:r>
            <a:r>
              <a:rPr lang="it-IT" sz="800" dirty="0" err="1"/>
              <a:t>Dumaine</a:t>
            </a:r>
            <a:r>
              <a:rPr lang="it-IT" sz="800" dirty="0"/>
              <a:t> R, Hong K, Oliva A, </a:t>
            </a:r>
            <a:r>
              <a:rPr lang="it-IT" sz="800" dirty="0" err="1"/>
              <a:t>Burashnikov</a:t>
            </a:r>
            <a:r>
              <a:rPr lang="it-IT" sz="800" dirty="0"/>
              <a:t> E, et </a:t>
            </a:r>
            <a:r>
              <a:rPr lang="it-IT" sz="800" dirty="0" err="1"/>
              <a:t>al.Genetic</a:t>
            </a:r>
            <a:r>
              <a:rPr lang="it-IT" sz="800" dirty="0"/>
              <a:t> and </a:t>
            </a:r>
            <a:r>
              <a:rPr lang="it-IT" sz="800" dirty="0" err="1"/>
              <a:t>biophysical</a:t>
            </a:r>
            <a:endParaRPr lang="it-IT" sz="800" dirty="0"/>
          </a:p>
          <a:p>
            <a:pPr algn="just"/>
            <a:r>
              <a:rPr lang="it-IT" sz="800" dirty="0" err="1"/>
              <a:t>basis</a:t>
            </a:r>
            <a:r>
              <a:rPr lang="it-IT" sz="800" dirty="0"/>
              <a:t> for </a:t>
            </a:r>
            <a:r>
              <a:rPr lang="it-IT" sz="800" dirty="0" err="1"/>
              <a:t>bupivacaine</a:t>
            </a:r>
            <a:r>
              <a:rPr lang="it-IT" sz="800" dirty="0"/>
              <a:t>-induced ST </a:t>
            </a:r>
            <a:r>
              <a:rPr lang="it-IT" sz="800" dirty="0" err="1"/>
              <a:t>segment</a:t>
            </a:r>
            <a:r>
              <a:rPr lang="it-IT" sz="800" dirty="0"/>
              <a:t> </a:t>
            </a:r>
            <a:r>
              <a:rPr lang="it-IT" sz="800" dirty="0" err="1"/>
              <a:t>elevation</a:t>
            </a:r>
            <a:r>
              <a:rPr lang="it-IT" sz="800" dirty="0"/>
              <a:t> and VT/VF. Anesthesia </a:t>
            </a:r>
            <a:r>
              <a:rPr lang="it-IT" sz="800" dirty="0" err="1"/>
              <a:t>unmasked</a:t>
            </a:r>
            <a:r>
              <a:rPr lang="it-IT" sz="800" dirty="0"/>
              <a:t> Brugada</a:t>
            </a:r>
          </a:p>
          <a:p>
            <a:pPr algn="just"/>
            <a:r>
              <a:rPr lang="it-IT" sz="800" dirty="0"/>
              <a:t>syndrome. Heart </a:t>
            </a:r>
            <a:r>
              <a:rPr lang="it-IT" sz="800" dirty="0" err="1"/>
              <a:t>Rhythm</a:t>
            </a:r>
            <a:r>
              <a:rPr lang="it-IT" sz="800" dirty="0"/>
              <a:t> 2006; 3:1074-8.</a:t>
            </a:r>
          </a:p>
          <a:p>
            <a:pPr algn="just"/>
            <a:r>
              <a:rPr lang="it-IT" sz="800" dirty="0"/>
              <a:t>35. </a:t>
            </a:r>
            <a:r>
              <a:rPr lang="it-IT" sz="800" dirty="0" err="1"/>
              <a:t>Güler</a:t>
            </a:r>
            <a:r>
              <a:rPr lang="it-IT" sz="800" dirty="0"/>
              <a:t> N, </a:t>
            </a:r>
            <a:r>
              <a:rPr lang="it-IT" sz="800" dirty="0" err="1"/>
              <a:t>Kati</a:t>
            </a:r>
            <a:r>
              <a:rPr lang="it-IT" sz="800" dirty="0"/>
              <a:t> I, Demirel CB, </a:t>
            </a:r>
            <a:r>
              <a:rPr lang="it-IT" sz="800" dirty="0" err="1"/>
              <a:t>Bilge</a:t>
            </a:r>
            <a:r>
              <a:rPr lang="it-IT" sz="800" dirty="0"/>
              <a:t> M, </a:t>
            </a:r>
            <a:r>
              <a:rPr lang="it-IT" sz="800" dirty="0" err="1"/>
              <a:t>Eryonucu</a:t>
            </a:r>
            <a:r>
              <a:rPr lang="it-IT" sz="800" dirty="0"/>
              <a:t> B, Topal C. The effects of volatile </a:t>
            </a:r>
            <a:r>
              <a:rPr lang="it-IT" sz="800" dirty="0" err="1"/>
              <a:t>anesthetics</a:t>
            </a:r>
            <a:r>
              <a:rPr lang="it-IT" sz="800" dirty="0"/>
              <a:t> on</a:t>
            </a:r>
          </a:p>
          <a:p>
            <a:pPr algn="just"/>
            <a:r>
              <a:rPr lang="it-IT" sz="800" dirty="0"/>
              <a:t>the Q-Tc interval. J Cardiothorac Vasc Anesth 2001; 15:188-91.</a:t>
            </a:r>
          </a:p>
          <a:p>
            <a:pPr algn="just"/>
            <a:r>
              <a:rPr lang="it-IT" sz="800" dirty="0"/>
              <a:t>36. Santambrogio LG, </a:t>
            </a:r>
            <a:r>
              <a:rPr lang="it-IT" sz="800" dirty="0" err="1"/>
              <a:t>Mencherini</a:t>
            </a:r>
            <a:r>
              <a:rPr lang="it-IT" sz="800" dirty="0"/>
              <a:t> S, </a:t>
            </a:r>
            <a:r>
              <a:rPr lang="it-IT" sz="800" dirty="0" err="1"/>
              <a:t>Fuardo</a:t>
            </a:r>
            <a:r>
              <a:rPr lang="it-IT" sz="800" dirty="0"/>
              <a:t> M, et al. The surgical patient with Brugada syndrome: a</a:t>
            </a:r>
          </a:p>
          <a:p>
            <a:pPr algn="just"/>
            <a:r>
              <a:rPr lang="it-IT" sz="800" dirty="0" err="1"/>
              <a:t>four</a:t>
            </a:r>
            <a:r>
              <a:rPr lang="it-IT" sz="800" dirty="0"/>
              <a:t>-case clinical experience. Anesth Analg. 2005;100(5):1263-1266.</a:t>
            </a:r>
          </a:p>
          <a:p>
            <a:pPr algn="just"/>
            <a:r>
              <a:rPr lang="it-IT" sz="800" dirty="0"/>
              <a:t>37. </a:t>
            </a:r>
            <a:r>
              <a:rPr lang="it-IT" sz="800" dirty="0" err="1"/>
              <a:t>Kloesel</a:t>
            </a:r>
            <a:r>
              <a:rPr lang="it-IT" sz="800" dirty="0"/>
              <a:t> B, Ackerman MJ, </a:t>
            </a:r>
            <a:r>
              <a:rPr lang="it-IT" sz="800" dirty="0" err="1"/>
              <a:t>Sprung</a:t>
            </a:r>
            <a:r>
              <a:rPr lang="it-IT" sz="800" dirty="0"/>
              <a:t> J, et al. </a:t>
            </a:r>
            <a:r>
              <a:rPr lang="it-IT" sz="800" dirty="0" err="1"/>
              <a:t>Anesthetic</a:t>
            </a:r>
            <a:r>
              <a:rPr lang="it-IT" sz="800" dirty="0"/>
              <a:t> management of patients with Brugada</a:t>
            </a:r>
          </a:p>
          <a:p>
            <a:pPr algn="just"/>
            <a:r>
              <a:rPr lang="it-IT" sz="800" dirty="0"/>
              <a:t>syndrome: a case series and literature review. Can J Anaesth. 2011;58(9):824-836.</a:t>
            </a:r>
          </a:p>
          <a:p>
            <a:pPr algn="just"/>
            <a:r>
              <a:rPr lang="it-IT" sz="800" dirty="0"/>
              <a:t>38. Postema PG, Neville J, de Jong JS, Romero K, Wilde AA, </a:t>
            </a:r>
            <a:r>
              <a:rPr lang="it-IT" sz="800" dirty="0" err="1"/>
              <a:t>Woosley</a:t>
            </a:r>
            <a:r>
              <a:rPr lang="it-IT" sz="800" dirty="0"/>
              <a:t> RL. Safe drug use in long QT</a:t>
            </a:r>
          </a:p>
          <a:p>
            <a:pPr algn="just"/>
            <a:r>
              <a:rPr lang="it-IT" sz="800" dirty="0"/>
              <a:t>syndrome and Brugada syndrome: Comparison of website </a:t>
            </a:r>
            <a:r>
              <a:rPr lang="it-IT" sz="800" dirty="0" err="1"/>
              <a:t>statistics</a:t>
            </a:r>
            <a:r>
              <a:rPr lang="it-IT" sz="800" dirty="0"/>
              <a:t>. </a:t>
            </a:r>
            <a:r>
              <a:rPr lang="it-IT" sz="800" dirty="0" err="1"/>
              <a:t>Europace</a:t>
            </a:r>
            <a:r>
              <a:rPr lang="it-IT" sz="800" dirty="0"/>
              <a:t>. 2013 Jul;15(7):1042-9.</a:t>
            </a:r>
          </a:p>
          <a:p>
            <a:pPr algn="just"/>
            <a:r>
              <a:rPr lang="it-IT" sz="800" dirty="0"/>
              <a:t>39. Postema PG, </a:t>
            </a:r>
            <a:r>
              <a:rPr lang="it-IT" sz="800" dirty="0" err="1"/>
              <a:t>Wolpert</a:t>
            </a:r>
            <a:r>
              <a:rPr lang="it-IT" sz="800" dirty="0"/>
              <a:t> C, Amin AS, Probst V, </a:t>
            </a:r>
            <a:r>
              <a:rPr lang="it-IT" sz="800" dirty="0" err="1"/>
              <a:t>Borggrefe</a:t>
            </a:r>
            <a:r>
              <a:rPr lang="it-IT" sz="800" dirty="0"/>
              <a:t> M, </a:t>
            </a:r>
            <a:r>
              <a:rPr lang="it-IT" sz="800" dirty="0" err="1"/>
              <a:t>Roden</a:t>
            </a:r>
            <a:r>
              <a:rPr lang="it-IT" sz="800" dirty="0"/>
              <a:t> DM, et </a:t>
            </a:r>
            <a:r>
              <a:rPr lang="it-IT" sz="800" dirty="0" err="1"/>
              <a:t>al.Drugs</a:t>
            </a:r>
            <a:r>
              <a:rPr lang="it-IT" sz="800" dirty="0"/>
              <a:t> and Brugada</a:t>
            </a:r>
          </a:p>
          <a:p>
            <a:pPr algn="just"/>
            <a:r>
              <a:rPr lang="it-IT" sz="800" dirty="0"/>
              <a:t>syndrome patients: Review of the literature, recommendations, and an up-to-date website</a:t>
            </a:r>
          </a:p>
          <a:p>
            <a:pPr algn="just"/>
            <a:r>
              <a:rPr lang="it-IT" sz="800" dirty="0"/>
              <a:t>(www.brugadadrugs.org). Heart </a:t>
            </a:r>
            <a:r>
              <a:rPr lang="it-IT" sz="800" dirty="0" err="1"/>
              <a:t>Rhythm</a:t>
            </a:r>
            <a:r>
              <a:rPr lang="it-IT" sz="800" dirty="0"/>
              <a:t>. 2009 Sep;6(9):1335-41. d. Epub 2009 Jul 8.</a:t>
            </a:r>
          </a:p>
          <a:p>
            <a:pPr algn="just"/>
            <a:r>
              <a:rPr lang="it-IT" sz="800" dirty="0"/>
              <a:t>40. </a:t>
            </a:r>
            <a:r>
              <a:rPr lang="it-IT" sz="800" dirty="0" err="1"/>
              <a:t>Flamée</a:t>
            </a:r>
            <a:r>
              <a:rPr lang="it-IT" sz="800" dirty="0"/>
              <a:t> P, De </a:t>
            </a:r>
            <a:r>
              <a:rPr lang="it-IT" sz="800" dirty="0" err="1"/>
              <a:t>Asmundis</a:t>
            </a:r>
            <a:r>
              <a:rPr lang="it-IT" sz="800" dirty="0"/>
              <a:t> C, </a:t>
            </a:r>
            <a:r>
              <a:rPr lang="it-IT" sz="800" dirty="0" err="1"/>
              <a:t>Bhutia</a:t>
            </a:r>
            <a:r>
              <a:rPr lang="it-IT" sz="800" dirty="0"/>
              <a:t> JT, Conte G, </a:t>
            </a:r>
            <a:r>
              <a:rPr lang="it-IT" sz="800" dirty="0" err="1"/>
              <a:t>Beckers</a:t>
            </a:r>
            <a:r>
              <a:rPr lang="it-IT" sz="800" dirty="0"/>
              <a:t> S, </a:t>
            </a:r>
            <a:r>
              <a:rPr lang="it-IT" sz="800" dirty="0" err="1"/>
              <a:t>Umbrain</a:t>
            </a:r>
            <a:r>
              <a:rPr lang="it-IT" sz="800" dirty="0"/>
              <a:t> V, et </a:t>
            </a:r>
            <a:r>
              <a:rPr lang="it-IT" sz="800" dirty="0" err="1"/>
              <a:t>al.Safe</a:t>
            </a:r>
            <a:r>
              <a:rPr lang="it-IT" sz="800" dirty="0"/>
              <a:t> single-dose</a:t>
            </a:r>
          </a:p>
          <a:p>
            <a:pPr algn="just"/>
            <a:r>
              <a:rPr lang="it-IT" sz="800" dirty="0"/>
              <a:t>administration of propofol in patients with established Brugada syndrome: A retrospective database</a:t>
            </a:r>
          </a:p>
          <a:p>
            <a:pPr algn="just"/>
            <a:r>
              <a:rPr lang="it-IT" sz="800" dirty="0"/>
              <a:t>analysis. </a:t>
            </a:r>
            <a:r>
              <a:rPr lang="it-IT" sz="800" dirty="0" err="1"/>
              <a:t>Pacing</a:t>
            </a:r>
            <a:r>
              <a:rPr lang="it-IT" sz="800" dirty="0"/>
              <a:t> Clin </a:t>
            </a:r>
            <a:r>
              <a:rPr lang="it-IT" sz="800" dirty="0" err="1"/>
              <a:t>Electrophysiol</a:t>
            </a:r>
            <a:r>
              <a:rPr lang="it-IT" sz="800" dirty="0"/>
              <a:t> 2013; 36:1516-21.</a:t>
            </a:r>
          </a:p>
          <a:p>
            <a:pPr algn="just"/>
            <a:r>
              <a:rPr lang="it-IT" sz="800" dirty="0"/>
              <a:t>41. </a:t>
            </a:r>
            <a:r>
              <a:rPr lang="it-IT" sz="800" dirty="0" err="1"/>
              <a:t>Inamura</a:t>
            </a:r>
            <a:r>
              <a:rPr lang="it-IT" sz="800" dirty="0"/>
              <a:t> M, Okamoto H, </a:t>
            </a:r>
            <a:r>
              <a:rPr lang="it-IT" sz="800" dirty="0" err="1"/>
              <a:t>Kuroiwa</a:t>
            </a:r>
            <a:r>
              <a:rPr lang="it-IT" sz="800" dirty="0"/>
              <a:t> M, Hoka S. General anesthesia for patients with Brugada</a:t>
            </a:r>
          </a:p>
          <a:p>
            <a:pPr algn="just"/>
            <a:r>
              <a:rPr lang="it-IT" sz="800" dirty="0"/>
              <a:t>syndrome. A report of six cases. Can J Anaesth. 2005 Apr;52(4):409-12.</a:t>
            </a:r>
          </a:p>
          <a:p>
            <a:pPr algn="just"/>
            <a:r>
              <a:rPr lang="it-IT" sz="800" dirty="0"/>
              <a:t>42. Hara Y, </a:t>
            </a:r>
            <a:r>
              <a:rPr lang="it-IT" sz="800" dirty="0" err="1"/>
              <a:t>Chugun</a:t>
            </a:r>
            <a:r>
              <a:rPr lang="it-IT" sz="800" dirty="0"/>
              <a:t> A, </a:t>
            </a:r>
            <a:r>
              <a:rPr lang="it-IT" sz="800" dirty="0" err="1"/>
              <a:t>Nakaya</a:t>
            </a:r>
            <a:r>
              <a:rPr lang="it-IT" sz="800" dirty="0"/>
              <a:t> H, Kondo H. </a:t>
            </a:r>
            <a:r>
              <a:rPr lang="it-IT" sz="800" dirty="0" err="1"/>
              <a:t>Tonic</a:t>
            </a:r>
            <a:r>
              <a:rPr lang="it-IT" sz="800" dirty="0"/>
              <a:t> </a:t>
            </a:r>
            <a:r>
              <a:rPr lang="it-IT" sz="800" dirty="0" err="1"/>
              <a:t>block</a:t>
            </a:r>
            <a:r>
              <a:rPr lang="it-IT" sz="800" dirty="0"/>
              <a:t> of the </a:t>
            </a:r>
            <a:r>
              <a:rPr lang="it-IT" sz="800" dirty="0" err="1"/>
              <a:t>sodium</a:t>
            </a:r>
            <a:r>
              <a:rPr lang="it-IT" sz="800" dirty="0"/>
              <a:t> and calcium </a:t>
            </a:r>
            <a:r>
              <a:rPr lang="it-IT" sz="800" dirty="0" err="1"/>
              <a:t>currents</a:t>
            </a:r>
            <a:r>
              <a:rPr lang="it-IT" sz="800" dirty="0"/>
              <a:t> by</a:t>
            </a:r>
          </a:p>
          <a:p>
            <a:pPr algn="just"/>
            <a:r>
              <a:rPr lang="it-IT" sz="800" dirty="0" err="1"/>
              <a:t>ketamine</a:t>
            </a:r>
            <a:r>
              <a:rPr lang="it-IT" sz="800" dirty="0"/>
              <a:t> in isolated </a:t>
            </a:r>
            <a:r>
              <a:rPr lang="it-IT" sz="800" dirty="0" err="1"/>
              <a:t>guinea</a:t>
            </a:r>
            <a:r>
              <a:rPr lang="it-IT" sz="800" dirty="0"/>
              <a:t> </a:t>
            </a:r>
            <a:r>
              <a:rPr lang="it-IT" sz="800" dirty="0" err="1"/>
              <a:t>pig</a:t>
            </a:r>
            <a:r>
              <a:rPr lang="it-IT" sz="800" dirty="0"/>
              <a:t> </a:t>
            </a:r>
            <a:r>
              <a:rPr lang="it-IT" sz="800" dirty="0" err="1"/>
              <a:t>ventricular</a:t>
            </a:r>
            <a:r>
              <a:rPr lang="it-IT" sz="800" dirty="0"/>
              <a:t> </a:t>
            </a:r>
            <a:r>
              <a:rPr lang="it-IT" sz="800" dirty="0" err="1"/>
              <a:t>myocytes</a:t>
            </a:r>
            <a:r>
              <a:rPr lang="it-IT" sz="800" dirty="0"/>
              <a:t>. J </a:t>
            </a:r>
            <a:r>
              <a:rPr lang="it-IT" sz="800" dirty="0" err="1"/>
              <a:t>Vet</a:t>
            </a:r>
            <a:r>
              <a:rPr lang="it-IT" sz="800" dirty="0"/>
              <a:t> Med Sci. 1998 Apr;60(4):479-83.</a:t>
            </a:r>
          </a:p>
          <a:p>
            <a:pPr algn="just"/>
            <a:r>
              <a:rPr lang="it-IT" sz="800" dirty="0"/>
              <a:t>43. Rollin A1, Maury P, </a:t>
            </a:r>
            <a:r>
              <a:rPr lang="it-IT" sz="800" dirty="0" err="1"/>
              <a:t>Guilbeau-Frugier</a:t>
            </a:r>
            <a:r>
              <a:rPr lang="it-IT" sz="800" dirty="0"/>
              <a:t> C, Brugada </a:t>
            </a:r>
            <a:r>
              <a:rPr lang="it-IT" sz="800" dirty="0" err="1"/>
              <a:t>J.Transient</a:t>
            </a:r>
            <a:r>
              <a:rPr lang="it-IT" sz="800" dirty="0"/>
              <a:t> ST </a:t>
            </a:r>
            <a:r>
              <a:rPr lang="it-IT" sz="800" dirty="0" err="1"/>
              <a:t>elevation</a:t>
            </a:r>
            <a:r>
              <a:rPr lang="it-IT" sz="800" dirty="0"/>
              <a:t> after </a:t>
            </a:r>
            <a:r>
              <a:rPr lang="it-IT" sz="800" dirty="0" err="1"/>
              <a:t>ketamine</a:t>
            </a:r>
            <a:endParaRPr lang="it-IT" sz="800" dirty="0"/>
          </a:p>
          <a:p>
            <a:pPr algn="just"/>
            <a:r>
              <a:rPr lang="it-IT" sz="800" dirty="0"/>
              <a:t>intoxication: a new cause of acquired </a:t>
            </a:r>
            <a:r>
              <a:rPr lang="it-IT" sz="800" dirty="0" err="1"/>
              <a:t>brugada</a:t>
            </a:r>
            <a:r>
              <a:rPr lang="it-IT" sz="800" dirty="0"/>
              <a:t> ECG pattern. J Cardiovasc </a:t>
            </a:r>
            <a:r>
              <a:rPr lang="it-IT" sz="800" dirty="0" err="1"/>
              <a:t>Electrophysiol</a:t>
            </a:r>
            <a:r>
              <a:rPr lang="it-IT" sz="800" dirty="0"/>
              <a:t>. 2011</a:t>
            </a:r>
          </a:p>
          <a:p>
            <a:pPr algn="just"/>
            <a:r>
              <a:rPr lang="it-IT" sz="800" dirty="0"/>
              <a:t>Jan;22(1):91-4.</a:t>
            </a:r>
          </a:p>
          <a:p>
            <a:pPr algn="just"/>
            <a:r>
              <a:rPr lang="it-IT" sz="800" dirty="0"/>
              <a:t>44. Vaccarella A, Vitale P, Presti CA. General anaesthesia in a patient </a:t>
            </a:r>
            <a:r>
              <a:rPr lang="it-IT" sz="800" dirty="0" err="1"/>
              <a:t>affected</a:t>
            </a:r>
            <a:r>
              <a:rPr lang="it-IT" sz="800" dirty="0"/>
              <a:t> by Brugada syndrome.</a:t>
            </a:r>
          </a:p>
          <a:p>
            <a:pPr algn="just"/>
            <a:r>
              <a:rPr lang="it-IT" sz="800" dirty="0"/>
              <a:t>Minerva Anestesiol. 2008 Apr;74(4):149-52.</a:t>
            </a:r>
          </a:p>
          <a:p>
            <a:pPr algn="just"/>
            <a:r>
              <a:rPr lang="it-IT" sz="800" dirty="0"/>
              <a:t>45. Morgan GE, </a:t>
            </a:r>
            <a:r>
              <a:rPr lang="it-IT" sz="800" dirty="0" err="1"/>
              <a:t>Maged</a:t>
            </a:r>
            <a:r>
              <a:rPr lang="it-IT" sz="800" dirty="0"/>
              <a:t> S et al. Clinical Anesthesiology, fourth edition. 2006; 7:155-178</a:t>
            </a:r>
          </a:p>
          <a:p>
            <a:pPr algn="just"/>
            <a:r>
              <a:rPr lang="it-IT" sz="800" dirty="0"/>
              <a:t>46. Bernal O, Moro C. Cardiac </a:t>
            </a:r>
            <a:r>
              <a:rPr lang="it-IT" sz="800" dirty="0" err="1"/>
              <a:t>arrhythmias</a:t>
            </a:r>
            <a:r>
              <a:rPr lang="it-IT" sz="800" dirty="0"/>
              <a:t> in women. </a:t>
            </a:r>
            <a:r>
              <a:rPr lang="it-IT" sz="800" dirty="0" err="1"/>
              <a:t>Revista</a:t>
            </a:r>
            <a:r>
              <a:rPr lang="it-IT" sz="800" dirty="0"/>
              <a:t> </a:t>
            </a:r>
            <a:r>
              <a:rPr lang="it-IT" sz="800" dirty="0" err="1"/>
              <a:t>Española</a:t>
            </a:r>
            <a:r>
              <a:rPr lang="it-IT" sz="800" dirty="0"/>
              <a:t> de </a:t>
            </a:r>
            <a:r>
              <a:rPr lang="it-IT" sz="800" dirty="0" err="1"/>
              <a:t>Cardiología</a:t>
            </a:r>
            <a:r>
              <a:rPr lang="it-IT" sz="800" dirty="0"/>
              <a:t>.</a:t>
            </a:r>
          </a:p>
          <a:p>
            <a:pPr algn="just"/>
            <a:r>
              <a:rPr lang="it-IT" sz="800" dirty="0"/>
              <a:t>2006;59(6):609–618.</a:t>
            </a:r>
          </a:p>
          <a:p>
            <a:pPr algn="just"/>
            <a:r>
              <a:rPr lang="it-IT" sz="800" dirty="0"/>
              <a:t>47. Sharif-Kazemi MB, et al. </a:t>
            </a:r>
            <a:r>
              <a:rPr lang="it-IT" sz="800" dirty="0" err="1"/>
              <a:t>Electrical</a:t>
            </a:r>
            <a:r>
              <a:rPr lang="it-IT" sz="800" dirty="0"/>
              <a:t> </a:t>
            </a:r>
            <a:r>
              <a:rPr lang="it-IT" sz="800" dirty="0" err="1"/>
              <a:t>storm</a:t>
            </a:r>
            <a:r>
              <a:rPr lang="it-IT" sz="800" dirty="0"/>
              <a:t> in Brugada syndrome during pregnancy. </a:t>
            </a:r>
            <a:r>
              <a:rPr lang="it-IT" sz="800" dirty="0" err="1"/>
              <a:t>Pacing</a:t>
            </a:r>
            <a:r>
              <a:rPr lang="it-IT" sz="800" dirty="0"/>
              <a:t> Clin</a:t>
            </a:r>
          </a:p>
          <a:p>
            <a:pPr algn="just"/>
            <a:r>
              <a:rPr lang="it-IT" sz="800" dirty="0" err="1"/>
              <a:t>Electrophysiol</a:t>
            </a:r>
            <a:r>
              <a:rPr lang="it-IT" sz="800" dirty="0"/>
              <a:t>. 2011; 34(2):e18-21.</a:t>
            </a:r>
          </a:p>
          <a:p>
            <a:pPr algn="just"/>
            <a:r>
              <a:rPr lang="it-IT" sz="800" dirty="0"/>
              <a:t>48. </a:t>
            </a:r>
            <a:r>
              <a:rPr lang="it-IT" sz="800" dirty="0" err="1"/>
              <a:t>Pagel</a:t>
            </a:r>
            <a:r>
              <a:rPr lang="it-IT" sz="800" dirty="0"/>
              <a:t> PS, et al. Use of ECMO to </a:t>
            </a:r>
            <a:r>
              <a:rPr lang="it-IT" sz="800" dirty="0" err="1"/>
              <a:t>temporize</a:t>
            </a:r>
            <a:r>
              <a:rPr lang="it-IT" sz="800" dirty="0"/>
              <a:t> circulatory </a:t>
            </a:r>
            <a:r>
              <a:rPr lang="it-IT" sz="800" dirty="0" err="1"/>
              <a:t>instability</a:t>
            </a:r>
            <a:r>
              <a:rPr lang="it-IT" sz="800" dirty="0"/>
              <a:t> during severe Brugada </a:t>
            </a:r>
            <a:r>
              <a:rPr lang="it-IT" sz="800" dirty="0" err="1"/>
              <a:t>electrical</a:t>
            </a:r>
            <a:endParaRPr lang="it-IT" sz="800" dirty="0"/>
          </a:p>
          <a:p>
            <a:pPr algn="just"/>
            <a:r>
              <a:rPr lang="it-IT" sz="800" dirty="0" err="1"/>
              <a:t>storm</a:t>
            </a:r>
            <a:r>
              <a:rPr lang="it-IT" sz="800" dirty="0"/>
              <a:t>. Ann </a:t>
            </a:r>
            <a:r>
              <a:rPr lang="it-IT" sz="800" dirty="0" err="1"/>
              <a:t>Thorac</a:t>
            </a:r>
            <a:r>
              <a:rPr lang="it-IT" sz="800" dirty="0"/>
              <a:t> Surg. 2009 Sep; 88(3):982-3.</a:t>
            </a:r>
          </a:p>
        </p:txBody>
      </p:sp>
    </p:spTree>
    <p:extLst>
      <p:ext uri="{BB962C8B-B14F-4D97-AF65-F5344CB8AC3E}">
        <p14:creationId xmlns:p14="http://schemas.microsoft.com/office/powerpoint/2010/main" val="310607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73000"/>
          </a:schemeClr>
        </a:solid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E92EC59-E86F-D90F-ED5D-235E6462E3D3}"/>
              </a:ext>
            </a:extLst>
          </p:cNvPr>
          <p:cNvSpPr>
            <a:spLocks noGrp="1"/>
          </p:cNvSpPr>
          <p:nvPr>
            <p:ph type="title"/>
          </p:nvPr>
        </p:nvSpPr>
        <p:spPr/>
        <p:txBody>
          <a:bodyPr/>
          <a:lstStyle/>
          <a:p>
            <a:r>
              <a:rPr lang="it-IT" b="1" dirty="0">
                <a:solidFill>
                  <a:schemeClr val="accent1">
                    <a:lumMod val="75000"/>
                  </a:schemeClr>
                </a:solidFill>
                <a:effectLst>
                  <a:outerShdw blurRad="38100" dist="38100" dir="2700000" algn="tl">
                    <a:srgbClr val="000000">
                      <a:alpha val="43137"/>
                    </a:srgbClr>
                  </a:outerShdw>
                </a:effectLst>
              </a:rPr>
              <a:t>Un po’ di storia…</a:t>
            </a:r>
          </a:p>
        </p:txBody>
      </p:sp>
      <p:sp>
        <p:nvSpPr>
          <p:cNvPr id="7" name="Segnaposto contenuto 6">
            <a:extLst>
              <a:ext uri="{FF2B5EF4-FFF2-40B4-BE49-F238E27FC236}">
                <a16:creationId xmlns:a16="http://schemas.microsoft.com/office/drawing/2014/main" id="{B492008E-35A4-3F10-14EE-65F0525BC9F5}"/>
              </a:ext>
            </a:extLst>
          </p:cNvPr>
          <p:cNvSpPr>
            <a:spLocks noGrp="1"/>
          </p:cNvSpPr>
          <p:nvPr>
            <p:ph idx="1"/>
          </p:nvPr>
        </p:nvSpPr>
        <p:spPr>
          <a:xfrm>
            <a:off x="1066801" y="2103120"/>
            <a:ext cx="6110176" cy="3849624"/>
          </a:xfrm>
        </p:spPr>
        <p:txBody>
          <a:bodyPr>
            <a:normAutofit fontScale="85000" lnSpcReduction="20000"/>
          </a:bodyPr>
          <a:lstStyle/>
          <a:p>
            <a:pPr marL="0" indent="0" algn="just">
              <a:buNone/>
            </a:pPr>
            <a:r>
              <a:rPr lang="it-IT" dirty="0"/>
              <a:t>La Sindrome di Brugada è stata descritta per la prima volta nel 1988 dagli autori italiani </a:t>
            </a:r>
            <a:r>
              <a:rPr lang="it-IT" b="1" dirty="0"/>
              <a:t>Andrea Nava, Bortolo Martini e colleghi</a:t>
            </a:r>
            <a:r>
              <a:rPr lang="it-IT" dirty="0"/>
              <a:t>; per questo, oltre che di Brugada, la sindrome è detta anche di Nava-Martini.</a:t>
            </a:r>
          </a:p>
          <a:p>
            <a:pPr marL="0" indent="0" algn="just">
              <a:buNone/>
            </a:pPr>
            <a:r>
              <a:rPr lang="it-IT" dirty="0"/>
              <a:t>Nel 1992 </a:t>
            </a:r>
            <a:r>
              <a:rPr lang="it-IT" b="1" dirty="0"/>
              <a:t>Josep e Pedro Brugada</a:t>
            </a:r>
            <a:r>
              <a:rPr lang="it-IT" dirty="0"/>
              <a:t>, in uno studio condotto su 8 pazienti sopravvissuti ad arresto cardiaco, descrissero una nuova entità clinica, successivamente denominata sindrome di Brugada, caratterizzata da una </a:t>
            </a:r>
            <a:r>
              <a:rPr lang="it-IT" b="1" dirty="0"/>
              <a:t>alta incidenza di morte cardiaca improvvisa in assenza di patologia cardiaca evidenziabile con la diagnostica convenzionale</a:t>
            </a:r>
            <a:r>
              <a:rPr lang="it-IT" dirty="0"/>
              <a:t>, contraddistinta da un quadro elettrocardiografico caratterizzato da blocco di branca destro (BBDx) e persistente sopraslivellamento del tratto ST nelle derivazioni V1-V3 .</a:t>
            </a:r>
          </a:p>
          <a:p>
            <a:pPr marL="0" indent="0" algn="just">
              <a:buNone/>
            </a:pPr>
            <a:r>
              <a:rPr lang="it-IT" dirty="0"/>
              <a:t>Nel 1998 è stato scoperto il primo gene correlato alla Sindrome di Brugada, chiamato SCN5A, localizzato sul cromosoma 3 e codificante la subunità alfa del canale del sodio cardiaco; la mutazione a carico di questo gene è trasmessa in via autosomica dominante ed è presente in circa il 20% degli affetti dalla sindrome.</a:t>
            </a:r>
          </a:p>
          <a:p>
            <a:pPr marL="0" indent="0" algn="just">
              <a:buNone/>
            </a:pPr>
            <a:r>
              <a:rPr lang="it-IT" dirty="0"/>
              <a:t>Nel 2002 è stato chiarito come la Sudden Unexplained Nocturnal Death Syndrome, nota come SUNDS ed endemica nel Sudest asiatico, e la Sindrome di Brugada rappresentino fenotipicamente, geneticamente e funzionalmente la stessa entità.</a:t>
            </a:r>
            <a:endParaRPr lang="en-US" dirty="0"/>
          </a:p>
          <a:p>
            <a:endParaRPr lang="it-IT" dirty="0"/>
          </a:p>
        </p:txBody>
      </p:sp>
      <p:pic>
        <p:nvPicPr>
          <p:cNvPr id="10" name="Immagine 9" descr="Immagine con tessuto, tabella, rosso, coperto&#10;&#10;Descrizione generata automaticamente">
            <a:extLst>
              <a:ext uri="{FF2B5EF4-FFF2-40B4-BE49-F238E27FC236}">
                <a16:creationId xmlns:a16="http://schemas.microsoft.com/office/drawing/2014/main" id="{C71FB634-9BBE-2CE1-EB9C-E97CF2628A1A}"/>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11" name="Immagine 10">
            <a:extLst>
              <a:ext uri="{FF2B5EF4-FFF2-40B4-BE49-F238E27FC236}">
                <a16:creationId xmlns:a16="http://schemas.microsoft.com/office/drawing/2014/main" id="{C9746B06-2B4D-F541-4E7A-39F93EA81EC5}"/>
              </a:ext>
            </a:extLst>
          </p:cNvPr>
          <p:cNvPicPr>
            <a:picLocks noChangeAspect="1"/>
          </p:cNvPicPr>
          <p:nvPr/>
        </p:nvPicPr>
        <p:blipFill>
          <a:blip r:embed="rId6"/>
          <a:stretch>
            <a:fillRect/>
          </a:stretch>
        </p:blipFill>
        <p:spPr>
          <a:xfrm>
            <a:off x="7373469" y="2152067"/>
            <a:ext cx="3620272" cy="3620272"/>
          </a:xfrm>
          <a:prstGeom prst="rect">
            <a:avLst/>
          </a:prstGeom>
        </p:spPr>
      </p:pic>
      <p:sp>
        <p:nvSpPr>
          <p:cNvPr id="2" name="CasellaDiTesto 1">
            <a:extLst>
              <a:ext uri="{FF2B5EF4-FFF2-40B4-BE49-F238E27FC236}">
                <a16:creationId xmlns:a16="http://schemas.microsoft.com/office/drawing/2014/main" id="{4B6DAB32-55E9-28BC-AAA2-FF10D0E93AB2}"/>
              </a:ext>
            </a:extLst>
          </p:cNvPr>
          <p:cNvSpPr txBox="1"/>
          <p:nvPr/>
        </p:nvSpPr>
        <p:spPr>
          <a:xfrm>
            <a:off x="9911816" y="5772339"/>
            <a:ext cx="1162498" cy="261610"/>
          </a:xfrm>
          <a:prstGeom prst="rect">
            <a:avLst/>
          </a:prstGeom>
          <a:noFill/>
        </p:spPr>
        <p:txBody>
          <a:bodyPr wrap="none" rtlCol="0">
            <a:spAutoFit/>
          </a:bodyPr>
          <a:lstStyle/>
          <a:p>
            <a:r>
              <a:rPr lang="it-IT" sz="1100" dirty="0"/>
              <a:t>Pedro Brugada</a:t>
            </a:r>
          </a:p>
        </p:txBody>
      </p:sp>
      <p:pic>
        <p:nvPicPr>
          <p:cNvPr id="18" name="Diapositiva 2">
            <a:hlinkClick r:id="" action="ppaction://media"/>
            <a:extLst>
              <a:ext uri="{FF2B5EF4-FFF2-40B4-BE49-F238E27FC236}">
                <a16:creationId xmlns:a16="http://schemas.microsoft.com/office/drawing/2014/main" id="{22DF8E22-9686-4F04-B78F-EB311E0012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6042" y="5903144"/>
            <a:ext cx="487363" cy="487363"/>
          </a:xfrm>
          <a:prstGeom prst="rect">
            <a:avLst/>
          </a:prstGeom>
        </p:spPr>
      </p:pic>
    </p:spTree>
    <p:extLst>
      <p:ext uri="{BB962C8B-B14F-4D97-AF65-F5344CB8AC3E}">
        <p14:creationId xmlns:p14="http://schemas.microsoft.com/office/powerpoint/2010/main" val="147324852"/>
      </p:ext>
    </p:extLst>
  </p:cSld>
  <p:clrMapOvr>
    <a:masterClrMapping/>
  </p:clrMapOvr>
  <mc:AlternateContent xmlns:mc="http://schemas.openxmlformats.org/markup-compatibility/2006" xmlns:p14="http://schemas.microsoft.com/office/powerpoint/2010/main">
    <mc:Choice Requires="p14">
      <p:transition spd="slow" p14:dur="2000" advTm="88456"/>
    </mc:Choice>
    <mc:Fallback xmlns="">
      <p:transition spd="slow" advTm="8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6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E92EC59-E86F-D90F-ED5D-235E6462E3D3}"/>
              </a:ext>
            </a:extLst>
          </p:cNvPr>
          <p:cNvSpPr>
            <a:spLocks noGrp="1"/>
          </p:cNvSpPr>
          <p:nvPr>
            <p:ph type="title"/>
          </p:nvPr>
        </p:nvSpPr>
        <p:spPr/>
        <p:txBody>
          <a:bodyPr/>
          <a:lstStyle/>
          <a:p>
            <a:r>
              <a:rPr lang="it-IT" b="1" dirty="0">
                <a:solidFill>
                  <a:schemeClr val="accent4"/>
                </a:solidFill>
                <a:effectLst>
                  <a:outerShdw blurRad="38100" dist="38100" dir="2700000" algn="tl">
                    <a:srgbClr val="000000">
                      <a:alpha val="43137"/>
                    </a:srgbClr>
                  </a:outerShdw>
                </a:effectLst>
              </a:rPr>
              <a:t>La dimensione del problema</a:t>
            </a:r>
          </a:p>
        </p:txBody>
      </p:sp>
      <p:sp>
        <p:nvSpPr>
          <p:cNvPr id="7" name="Segnaposto contenuto 6">
            <a:extLst>
              <a:ext uri="{FF2B5EF4-FFF2-40B4-BE49-F238E27FC236}">
                <a16:creationId xmlns:a16="http://schemas.microsoft.com/office/drawing/2014/main" id="{B492008E-35A4-3F10-14EE-65F0525BC9F5}"/>
              </a:ext>
            </a:extLst>
          </p:cNvPr>
          <p:cNvSpPr>
            <a:spLocks noGrp="1"/>
          </p:cNvSpPr>
          <p:nvPr>
            <p:ph idx="1"/>
          </p:nvPr>
        </p:nvSpPr>
        <p:spPr>
          <a:xfrm>
            <a:off x="1066800" y="2103120"/>
            <a:ext cx="7619999" cy="3849624"/>
          </a:xfrm>
        </p:spPr>
        <p:txBody>
          <a:bodyPr>
            <a:normAutofit fontScale="85000" lnSpcReduction="10000"/>
          </a:bodyPr>
          <a:lstStyle/>
          <a:p>
            <a:pPr marL="0" indent="0" algn="just">
              <a:buNone/>
            </a:pPr>
            <a:r>
              <a:rPr lang="it-IT" dirty="0"/>
              <a:t>La sindrome di Brugada si caratterizza per la comparsa di aritmie maligne, insorgenti </a:t>
            </a:r>
            <a:r>
              <a:rPr lang="it-IT" b="1" dirty="0"/>
              <a:t>soprattutto durante il sonno</a:t>
            </a:r>
            <a:r>
              <a:rPr lang="it-IT" dirty="0"/>
              <a:t>, in età media di 40 anni (range da 1 a 77 anni), con </a:t>
            </a:r>
            <a:r>
              <a:rPr lang="it-IT" b="1" dirty="0"/>
              <a:t>predominanza maschile </a:t>
            </a:r>
            <a:r>
              <a:rPr lang="it-IT" dirty="0"/>
              <a:t>e rapporto maschi / femmine di 8 a 14-7.</a:t>
            </a:r>
          </a:p>
          <a:p>
            <a:pPr marL="0" indent="0" algn="just">
              <a:buNone/>
            </a:pPr>
            <a:r>
              <a:rPr lang="it-IT" dirty="0"/>
              <a:t>Si pensa che la latenza nelle manifestazioni cliniche sia da attribuire alla progressiva degradazione dei cardiomiociti, mentre la prevalenza maschile sarebbe riconducibile ad influenze ormonali.</a:t>
            </a:r>
          </a:p>
          <a:p>
            <a:pPr marL="0" indent="0" algn="just">
              <a:buNone/>
            </a:pPr>
            <a:r>
              <a:rPr lang="it-IT" dirty="0"/>
              <a:t>Sebbene la SB sia ubiquitaria, è </a:t>
            </a:r>
            <a:r>
              <a:rPr lang="it-IT" b="1" dirty="0"/>
              <a:t>apparentemente più frequente nel Sudest asiatico rispetto ad Europa e USA</a:t>
            </a:r>
            <a:r>
              <a:rPr lang="it-IT" dirty="0"/>
              <a:t>, tanto da essere anche denominata, a seconda del paese, Pokkuri – morte improvvisa ed inaspettata durante la notte (Giappone), Banungut - urlo seguito da morte improvvisa durante il sonno (Filippine), Lai Tai - morte nel sonno (Tailandia).</a:t>
            </a:r>
          </a:p>
          <a:p>
            <a:pPr marL="0" indent="0" algn="just">
              <a:buNone/>
            </a:pPr>
            <a:r>
              <a:rPr lang="it-IT" dirty="0"/>
              <a:t>Incidenza e prevalenza risultano difficili da stimare a causa della penetranza incompleta (ovvero presenza di portatori silenti), alcuni studi tuttavia indicano una </a:t>
            </a:r>
            <a:r>
              <a:rPr lang="it-IT" b="1" dirty="0"/>
              <a:t>prevalenza che va da 5 su 1000 nelle popolazioni caucasiche a 14 su 1000 nella popolazione giapponese.</a:t>
            </a:r>
          </a:p>
          <a:p>
            <a:pPr marL="0" indent="0" algn="just">
              <a:buNone/>
            </a:pPr>
            <a:r>
              <a:rPr lang="it-IT" dirty="0"/>
              <a:t>Si pensa possa essere </a:t>
            </a:r>
            <a:r>
              <a:rPr lang="it-IT" b="1" dirty="0"/>
              <a:t>causa di 4-10 morti improvvise per 10.000 abitanti all’anno</a:t>
            </a:r>
            <a:r>
              <a:rPr lang="it-IT" dirty="0"/>
              <a:t>, ovvero la causa più frequente di morte naturale nei maschi di età inferiore ai 50 anni nel Sudest asiatico.</a:t>
            </a:r>
            <a:endParaRPr lang="en-US" dirty="0"/>
          </a:p>
        </p:txBody>
      </p:sp>
      <p:pic>
        <p:nvPicPr>
          <p:cNvPr id="3" name="Immagine 2" descr="Immagine con tessuto, tabella, rosso, coperto&#10;&#10;Descrizione generata automaticamente">
            <a:extLst>
              <a:ext uri="{FF2B5EF4-FFF2-40B4-BE49-F238E27FC236}">
                <a16:creationId xmlns:a16="http://schemas.microsoft.com/office/drawing/2014/main" id="{00779112-21BD-3D4D-07C7-1EBF42268EBE}"/>
              </a:ext>
            </a:extLst>
          </p:cNvPr>
          <p:cNvPicPr>
            <a:picLocks noChangeAspect="1"/>
          </p:cNvPicPr>
          <p:nvPr/>
        </p:nvPicPr>
        <p:blipFill rotWithShape="1">
          <a:blip r:embed="rId4">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4" name="Immagine 3">
            <a:extLst>
              <a:ext uri="{FF2B5EF4-FFF2-40B4-BE49-F238E27FC236}">
                <a16:creationId xmlns:a16="http://schemas.microsoft.com/office/drawing/2014/main" id="{E31E3B33-6D9D-19EB-74E5-105315E5E253}"/>
              </a:ext>
            </a:extLst>
          </p:cNvPr>
          <p:cNvPicPr>
            <a:picLocks noChangeAspect="1"/>
          </p:cNvPicPr>
          <p:nvPr/>
        </p:nvPicPr>
        <p:blipFill rotWithShape="1">
          <a:blip r:embed="rId5"/>
          <a:srcRect l="25093" r="31689"/>
          <a:stretch/>
        </p:blipFill>
        <p:spPr>
          <a:xfrm>
            <a:off x="8860465" y="2103120"/>
            <a:ext cx="2124424" cy="3276954"/>
          </a:xfrm>
          <a:prstGeom prst="rect">
            <a:avLst/>
          </a:prstGeom>
        </p:spPr>
      </p:pic>
      <p:pic>
        <p:nvPicPr>
          <p:cNvPr id="10" name="Diapositiva 3">
            <a:hlinkClick r:id="" action="ppaction://media"/>
            <a:extLst>
              <a:ext uri="{FF2B5EF4-FFF2-40B4-BE49-F238E27FC236}">
                <a16:creationId xmlns:a16="http://schemas.microsoft.com/office/drawing/2014/main" id="{71BDF2BE-D4C9-586E-B23E-9E21B94A24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4456" y="5850195"/>
            <a:ext cx="508950" cy="508950"/>
          </a:xfrm>
          <a:prstGeom prst="rect">
            <a:avLst/>
          </a:prstGeom>
        </p:spPr>
      </p:pic>
    </p:spTree>
    <p:extLst>
      <p:ext uri="{BB962C8B-B14F-4D97-AF65-F5344CB8AC3E}">
        <p14:creationId xmlns:p14="http://schemas.microsoft.com/office/powerpoint/2010/main" val="1333906135"/>
      </p:ext>
    </p:extLst>
  </p:cSld>
  <p:clrMapOvr>
    <a:masterClrMapping/>
  </p:clrMapOvr>
  <mc:AlternateContent xmlns:mc="http://schemas.openxmlformats.org/markup-compatibility/2006" xmlns:p14="http://schemas.microsoft.com/office/powerpoint/2010/main">
    <mc:Choice Requires="p14">
      <p:transition spd="slow" p14:dur="2000" advTm="66675"/>
    </mc:Choice>
    <mc:Fallback xmlns="">
      <p:transition spd="slow" advTm="6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2">
                    <a:lumMod val="75000"/>
                  </a:schemeClr>
                </a:solidFill>
                <a:effectLst>
                  <a:outerShdw blurRad="38100" dist="38100" dir="2700000" algn="tl">
                    <a:srgbClr val="000000">
                      <a:alpha val="43137"/>
                    </a:srgbClr>
                  </a:outerShdw>
                </a:effectLst>
              </a:rPr>
              <a:t>Dai geni…. ai guai!</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p:txBody>
          <a:bodyPr>
            <a:normAutofit fontScale="92500" lnSpcReduction="10000"/>
          </a:bodyPr>
          <a:lstStyle/>
          <a:p>
            <a:pPr marL="0" indent="0" algn="just">
              <a:buNone/>
            </a:pPr>
            <a:r>
              <a:rPr lang="it-IT" sz="1400" dirty="0"/>
              <a:t>Le ipotesi eziopatogenetiche di SB più avvalorate sono due:</a:t>
            </a:r>
          </a:p>
          <a:p>
            <a:pPr algn="just">
              <a:buFont typeface="Wingdings" panose="05000000000000000000" pitchFamily="2" charset="2"/>
              <a:buChar char="§"/>
            </a:pPr>
            <a:r>
              <a:rPr lang="it-IT" sz="1400" b="1" dirty="0"/>
              <a:t>Ipotesi funzionale</a:t>
            </a:r>
            <a:r>
              <a:rPr lang="it-IT" sz="1400" dirty="0"/>
              <a:t>, secondo cui la SB sarebbe dovuta a canalopatie le quali, risultato di mutazioni genetiche, provocherebbero un’alterazione della conduttanza al sodio nelle diverse fasi del potenziale d’azione, in particolare nella fase di ripolarizzazione della fibrocellula miocardica. Questo comporterebbe una disomogenea ripolarizzazione tra epicardio ed endocardio, da cui le alterazioni tipiche all’ECG basale nelle derivazioni precordiali destre e la formazione di circuiti di rientro favorenti aritmie ventricolari ripetitive.</a:t>
            </a:r>
          </a:p>
          <a:p>
            <a:pPr algn="just">
              <a:buFont typeface="Wingdings" panose="05000000000000000000" pitchFamily="2" charset="2"/>
              <a:buChar char="§"/>
            </a:pPr>
            <a:r>
              <a:rPr lang="it-IT" sz="1400" b="1" dirty="0"/>
              <a:t>Ipotesi strutturale</a:t>
            </a:r>
            <a:r>
              <a:rPr lang="it-IT" sz="1400" dirty="0"/>
              <a:t>, secondo cui la SB sarebbe dovuta ad una miocardiopatia familiare autosomica dominante a carico del sistema di conduzione e della parete libera del ventricolo destro, con presenza di lesioni morfologiche a livello settale e/o nel tratto di efflusso del ventricolo destro che giustificherebbero sia il quadro elettrocardiografico sia l’instabilità elettrica.</a:t>
            </a:r>
          </a:p>
          <a:p>
            <a:pPr marL="0" indent="0" algn="just">
              <a:buNone/>
            </a:pPr>
            <a:r>
              <a:rPr lang="it-IT" sz="1400" dirty="0"/>
              <a:t>A seconda delle casistiche, in circa il 20-30% dei pazienti affetti da sindrome di Brugada sono state evidenziate mutazioni del gene SCN5A, codificante per la subunità alfa del canale cardiaco del sodio. Non tutti i pazienti clinicamente affetti da sindrome di Brugada presentano tuttavia alterazioni a carico di tale gene. Dal 1998, complessivamente più di 100 mutazioni di SCN5A sono state collegate alla SB, con il riscontro, inoltre, anche di sporadiche mutazioni spontanee. </a:t>
            </a:r>
          </a:p>
          <a:p>
            <a:pPr marL="0" indent="0" algn="just">
              <a:buNone/>
            </a:pPr>
            <a:r>
              <a:rPr lang="it-IT" sz="1700" b="1" dirty="0"/>
              <a:t>Al momento, le anomalie genetiche conosciute giustificano il 28% circa di tutte le SB, il che significa che il 72% dei casi rimane ancora non identificato sotto il profilo genetico.</a:t>
            </a:r>
          </a:p>
        </p:txBody>
      </p:sp>
      <p:pic>
        <p:nvPicPr>
          <p:cNvPr id="6" name="Immagine 5" descr="Immagine con tessuto, tabella, rosso, coperto&#10;&#10;Descrizione generata automaticamente">
            <a:extLst>
              <a:ext uri="{FF2B5EF4-FFF2-40B4-BE49-F238E27FC236}">
                <a16:creationId xmlns:a16="http://schemas.microsoft.com/office/drawing/2014/main" id="{76C91B5C-C7E0-4BC3-D251-1B2AB6E80366}"/>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7" name="Immagine 6">
            <a:extLst>
              <a:ext uri="{FF2B5EF4-FFF2-40B4-BE49-F238E27FC236}">
                <a16:creationId xmlns:a16="http://schemas.microsoft.com/office/drawing/2014/main" id="{1EAE856E-96A7-1439-E26F-377D29AAF260}"/>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7747260" y="653227"/>
            <a:ext cx="4235633" cy="2274477"/>
          </a:xfrm>
          <a:prstGeom prst="rect">
            <a:avLst/>
          </a:prstGeom>
        </p:spPr>
      </p:pic>
      <p:pic>
        <p:nvPicPr>
          <p:cNvPr id="5" name="Diapositiva 4">
            <a:hlinkClick r:id="" action="ppaction://media"/>
            <a:extLst>
              <a:ext uri="{FF2B5EF4-FFF2-40B4-BE49-F238E27FC236}">
                <a16:creationId xmlns:a16="http://schemas.microsoft.com/office/drawing/2014/main" id="{9A19863F-B4A4-D686-E6F8-ECF389F9A7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042" y="5872601"/>
            <a:ext cx="487363" cy="487363"/>
          </a:xfrm>
          <a:prstGeom prst="rect">
            <a:avLst/>
          </a:prstGeom>
        </p:spPr>
      </p:pic>
    </p:spTree>
    <p:extLst>
      <p:ext uri="{BB962C8B-B14F-4D97-AF65-F5344CB8AC3E}">
        <p14:creationId xmlns:p14="http://schemas.microsoft.com/office/powerpoint/2010/main" val="3073486213"/>
      </p:ext>
    </p:extLst>
  </p:cSld>
  <p:clrMapOvr>
    <a:masterClrMapping/>
  </p:clrMapOvr>
  <mc:AlternateContent xmlns:mc="http://schemas.openxmlformats.org/markup-compatibility/2006" xmlns:p14="http://schemas.microsoft.com/office/powerpoint/2010/main">
    <mc:Choice Requires="p14">
      <p:transition spd="slow" p14:dur="2000" advTm="116924"/>
    </mc:Choice>
    <mc:Fallback xmlns="">
      <p:transition spd="slow" advTm="11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1">
                    <a:lumMod val="75000"/>
                  </a:schemeClr>
                </a:solidFill>
                <a:effectLst>
                  <a:outerShdw blurRad="38100" dist="38100" dir="2700000" algn="tl">
                    <a:srgbClr val="000000">
                      <a:alpha val="43137"/>
                    </a:srgbClr>
                  </a:outerShdw>
                </a:effectLst>
              </a:rPr>
              <a:t>Conosci il tuo nemico</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a:xfrm>
            <a:off x="1019028" y="2103120"/>
            <a:ext cx="7105650" cy="3849624"/>
          </a:xfrm>
        </p:spPr>
        <p:txBody>
          <a:bodyPr>
            <a:noAutofit/>
          </a:bodyPr>
          <a:lstStyle/>
          <a:p>
            <a:pPr marL="0" indent="0" algn="just">
              <a:buNone/>
            </a:pPr>
            <a:r>
              <a:rPr lang="it-IT" sz="1200" dirty="0"/>
              <a:t>La </a:t>
            </a:r>
            <a:r>
              <a:rPr lang="it-IT" sz="1200" b="1" dirty="0"/>
              <a:t>diagnosi elettrocardiografica </a:t>
            </a:r>
            <a:r>
              <a:rPr lang="it-IT" sz="1200" dirty="0"/>
              <a:t>di SB si basa sulla presenza di </a:t>
            </a:r>
            <a:r>
              <a:rPr lang="it-IT" sz="1200" b="1" dirty="0"/>
              <a:t>sopraslivellamento del tratto ST maggiore o uguale a 2 mm in almeno due derivazioni precordiali destre (V1- V3), associato a blocco di branca destra (BBD) completo o incompleto</a:t>
            </a:r>
            <a:r>
              <a:rPr lang="it-IT" sz="1200" dirty="0"/>
              <a:t>.</a:t>
            </a:r>
          </a:p>
          <a:p>
            <a:pPr marL="0" indent="0" algn="just">
              <a:buNone/>
            </a:pPr>
            <a:r>
              <a:rPr lang="it-IT" sz="1200" dirty="0"/>
              <a:t>Sono state descritte </a:t>
            </a:r>
            <a:r>
              <a:rPr lang="it-IT" sz="1200" b="1" dirty="0"/>
              <a:t>diverse morfologie di sopraslivellamento del tratto ST </a:t>
            </a:r>
            <a:r>
              <a:rPr lang="it-IT" sz="1200" dirty="0"/>
              <a:t>(tipo 1 o “a tenda”, tipo 2 o “a sella”, tipo 3 con aspetto a tenda o a sella ma con sopraslivellamento di entità inferiore, comunque maggiore uguale a 1 mm).</a:t>
            </a:r>
          </a:p>
          <a:p>
            <a:pPr marL="0" indent="0" algn="just">
              <a:buNone/>
            </a:pPr>
            <a:r>
              <a:rPr lang="it-IT" sz="1200" dirty="0"/>
              <a:t>Nella comunità scientifica è ormai assodato come solo un ECG con una morfologia di tipo 1 possa essere diagnostico per la malattia. </a:t>
            </a:r>
          </a:p>
          <a:p>
            <a:pPr marL="0" indent="0" algn="just">
              <a:buNone/>
            </a:pPr>
            <a:r>
              <a:rPr lang="it-IT" sz="1200" dirty="0"/>
              <a:t>È diagnostica l’associazione fra il quadro elettrocardiografico e una delle seguenti condizioni:</a:t>
            </a:r>
          </a:p>
          <a:p>
            <a:pPr algn="just">
              <a:buFont typeface="Wingdings" panose="05000000000000000000" pitchFamily="2" charset="2"/>
              <a:buChar char="§"/>
            </a:pPr>
            <a:r>
              <a:rPr lang="it-IT" sz="1200" b="1" dirty="0"/>
              <a:t>FV o TV polimorfa documentate</a:t>
            </a:r>
          </a:p>
          <a:p>
            <a:pPr algn="just">
              <a:buFont typeface="Wingdings" panose="05000000000000000000" pitchFamily="2" charset="2"/>
              <a:buChar char="§"/>
            </a:pPr>
            <a:r>
              <a:rPr lang="it-IT" sz="1200" b="1" dirty="0"/>
              <a:t>storia familiare di morte cardiaca improvvisa (età &lt; 45 anni)</a:t>
            </a:r>
          </a:p>
          <a:p>
            <a:pPr algn="just">
              <a:buFont typeface="Wingdings" panose="05000000000000000000" pitchFamily="2" charset="2"/>
              <a:buChar char="§"/>
            </a:pPr>
            <a:r>
              <a:rPr lang="it-IT" sz="1200" b="1" dirty="0"/>
              <a:t>presenza di ECG di tipo 1 in membri della famiglia</a:t>
            </a:r>
          </a:p>
          <a:p>
            <a:pPr algn="just">
              <a:buFont typeface="Wingdings" panose="05000000000000000000" pitchFamily="2" charset="2"/>
              <a:buChar char="§"/>
            </a:pPr>
            <a:r>
              <a:rPr lang="it-IT" sz="1200" b="1" dirty="0"/>
              <a:t>inducibilità di aritmie ventricolari con studio elettrofisiologico</a:t>
            </a:r>
          </a:p>
          <a:p>
            <a:pPr algn="just">
              <a:buFont typeface="Wingdings" panose="05000000000000000000" pitchFamily="2" charset="2"/>
              <a:buChar char="§"/>
            </a:pPr>
            <a:r>
              <a:rPr lang="it-IT" sz="1200" b="1" dirty="0"/>
              <a:t>sincopi o respiro agonico notturno</a:t>
            </a:r>
          </a:p>
        </p:txBody>
      </p:sp>
      <p:pic>
        <p:nvPicPr>
          <p:cNvPr id="5" name="Immagine 4">
            <a:extLst>
              <a:ext uri="{FF2B5EF4-FFF2-40B4-BE49-F238E27FC236}">
                <a16:creationId xmlns:a16="http://schemas.microsoft.com/office/drawing/2014/main" id="{DF57BC81-E44D-0884-0F37-4C3EBE97C6A0}"/>
              </a:ext>
            </a:extLst>
          </p:cNvPr>
          <p:cNvPicPr>
            <a:picLocks noChangeAspect="1"/>
          </p:cNvPicPr>
          <p:nvPr/>
        </p:nvPicPr>
        <p:blipFill>
          <a:blip r:embed="rId4">
            <a:lum bright="-20000" contrast="40000"/>
          </a:blip>
          <a:stretch>
            <a:fillRect/>
          </a:stretch>
        </p:blipFill>
        <p:spPr>
          <a:xfrm>
            <a:off x="8377084" y="1926231"/>
            <a:ext cx="2928374" cy="4026513"/>
          </a:xfrm>
          <a:prstGeom prst="rect">
            <a:avLst/>
          </a:prstGeom>
        </p:spPr>
      </p:pic>
      <p:pic>
        <p:nvPicPr>
          <p:cNvPr id="7" name="Immagine 6" descr="Immagine con tessuto, tabella, rosso, coperto&#10;&#10;Descrizione generata automaticamente">
            <a:extLst>
              <a:ext uri="{FF2B5EF4-FFF2-40B4-BE49-F238E27FC236}">
                <a16:creationId xmlns:a16="http://schemas.microsoft.com/office/drawing/2014/main" id="{9F1A30E6-2857-4612-E2FD-072EEA924760}"/>
              </a:ext>
            </a:extLst>
          </p:cNvPr>
          <p:cNvPicPr>
            <a:picLocks noChangeAspect="1"/>
          </p:cNvPicPr>
          <p:nvPr/>
        </p:nvPicPr>
        <p:blipFill rotWithShape="1">
          <a:blip r:embed="rId5">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8" name="Diapositiva 5">
            <a:hlinkClick r:id="" action="ppaction://media"/>
            <a:extLst>
              <a:ext uri="{FF2B5EF4-FFF2-40B4-BE49-F238E27FC236}">
                <a16:creationId xmlns:a16="http://schemas.microsoft.com/office/drawing/2014/main" id="{048F96CF-F7C3-4507-8434-C4DB2E5D31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042" y="5868732"/>
            <a:ext cx="487363" cy="487363"/>
          </a:xfrm>
          <a:prstGeom prst="rect">
            <a:avLst/>
          </a:prstGeom>
        </p:spPr>
      </p:pic>
    </p:spTree>
    <p:extLst>
      <p:ext uri="{BB962C8B-B14F-4D97-AF65-F5344CB8AC3E}">
        <p14:creationId xmlns:p14="http://schemas.microsoft.com/office/powerpoint/2010/main" val="72952013"/>
      </p:ext>
    </p:extLst>
  </p:cSld>
  <p:clrMapOvr>
    <a:masterClrMapping/>
  </p:clrMapOvr>
  <mc:AlternateContent xmlns:mc="http://schemas.openxmlformats.org/markup-compatibility/2006" xmlns:p14="http://schemas.microsoft.com/office/powerpoint/2010/main">
    <mc:Choice Requires="p14">
      <p:transition spd="slow" p14:dur="2000" advTm="75104"/>
    </mc:Choice>
    <mc:Fallback xmlns="">
      <p:transition spd="slow" advTm="7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1">
                    <a:lumMod val="75000"/>
                  </a:schemeClr>
                </a:solidFill>
                <a:effectLst>
                  <a:outerShdw blurRad="38100" dist="38100" dir="2700000" algn="tl">
                    <a:srgbClr val="000000">
                      <a:alpha val="43137"/>
                    </a:srgbClr>
                  </a:outerShdw>
                </a:effectLst>
              </a:rPr>
              <a:t>Conosci il tuo nemico</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a:xfrm>
            <a:off x="979643" y="2064595"/>
            <a:ext cx="7674078" cy="3414016"/>
          </a:xfrm>
        </p:spPr>
        <p:txBody>
          <a:bodyPr>
            <a:normAutofit/>
          </a:bodyPr>
          <a:lstStyle/>
          <a:p>
            <a:pPr marL="0" indent="0" algn="just">
              <a:spcBef>
                <a:spcPts val="0"/>
              </a:spcBef>
              <a:buNone/>
            </a:pPr>
            <a:r>
              <a:rPr lang="it-IT" sz="1300" dirty="0"/>
              <a:t>Nella diagnostica della sindrome di Brugada nell’adulto uno step importante è il </a:t>
            </a:r>
            <a:r>
              <a:rPr lang="it-IT" sz="1300" b="1" dirty="0"/>
              <a:t>test alla </a:t>
            </a:r>
            <a:r>
              <a:rPr lang="it-IT" sz="1300" b="1" dirty="0" err="1"/>
              <a:t>flecainide</a:t>
            </a:r>
            <a:r>
              <a:rPr lang="it-IT" sz="1300" b="1" dirty="0"/>
              <a:t>, </a:t>
            </a:r>
            <a:r>
              <a:rPr lang="it-IT" sz="1300" dirty="0"/>
              <a:t>necessario per slatentizzare pattern sospetti. Sebbene l’uso della flecainide a scopo terapeutico sia di comune impiego anche in bambini molto piccoli, </a:t>
            </a:r>
            <a:r>
              <a:rPr lang="it-IT" sz="1300" b="1" dirty="0"/>
              <a:t>allo stato attuale non esistono evidenze scientifiche circa il suo utilizzo a scopo diagnostico in ambito pediatrico (anche per la sua rilevante azione pro-aritmica nel bambino).</a:t>
            </a:r>
          </a:p>
          <a:p>
            <a:pPr marL="0" indent="0" algn="just">
              <a:spcBef>
                <a:spcPts val="0"/>
              </a:spcBef>
              <a:buNone/>
            </a:pPr>
            <a:endParaRPr lang="it-IT" sz="1300" b="1" dirty="0"/>
          </a:p>
          <a:p>
            <a:pPr marL="0" indent="0" algn="just">
              <a:spcBef>
                <a:spcPts val="0"/>
              </a:spcBef>
              <a:buNone/>
            </a:pPr>
            <a:r>
              <a:rPr lang="it-IT" sz="1300" dirty="0"/>
              <a:t>Poiché l’utilizzo di alcuni farmaci e la presenza di alcune condizioni metaboliche (soprattutto la febbre alta) possono slatentizzare il pattern elettrocardiografico e scatenare aritmie in pazienti affetti da SB, si suggerisce l’esecuzione di un ECG durante febbre (&gt;38°C) in bambini con familiarità positiva per sindrome di Brugada ed ECG negativo o con pattern non di tipo 1.</a:t>
            </a:r>
          </a:p>
          <a:p>
            <a:pPr marL="0" indent="0" algn="just">
              <a:buNone/>
            </a:pPr>
            <a:r>
              <a:rPr lang="it-IT" sz="1300" dirty="0"/>
              <a:t>Nei bambini asintomatici (familiari di probandi sicuramente affetti da SB o con genetica positiva o con pattern di tipo 1) è sufficiente l’esecuzione di controlli elettrocardiografici standard e Holter con cadenza annuale.</a:t>
            </a:r>
          </a:p>
        </p:txBody>
      </p:sp>
      <p:pic>
        <p:nvPicPr>
          <p:cNvPr id="5" name="Immagine 4" descr="Immagine con tessuto, tabella, rosso, coperto&#10;&#10;Descrizione generata automaticamente">
            <a:extLst>
              <a:ext uri="{FF2B5EF4-FFF2-40B4-BE49-F238E27FC236}">
                <a16:creationId xmlns:a16="http://schemas.microsoft.com/office/drawing/2014/main" id="{056E3248-3D1D-68E8-2C45-C747E767F081}"/>
              </a:ext>
            </a:extLst>
          </p:cNvPr>
          <p:cNvPicPr>
            <a:picLocks noChangeAspect="1"/>
          </p:cNvPicPr>
          <p:nvPr/>
        </p:nvPicPr>
        <p:blipFill rotWithShape="1">
          <a:blip r:embed="rId4">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6" name="Immagine 5">
            <a:extLst>
              <a:ext uri="{FF2B5EF4-FFF2-40B4-BE49-F238E27FC236}">
                <a16:creationId xmlns:a16="http://schemas.microsoft.com/office/drawing/2014/main" id="{0D5668C1-799F-B904-FEAD-FA77239FF3DA}"/>
              </a:ext>
            </a:extLst>
          </p:cNvPr>
          <p:cNvPicPr>
            <a:picLocks noChangeAspect="1"/>
          </p:cNvPicPr>
          <p:nvPr/>
        </p:nvPicPr>
        <p:blipFill rotWithShape="1">
          <a:blip r:embed="rId5"/>
          <a:srcRect l="24339" r="30194"/>
          <a:stretch/>
        </p:blipFill>
        <p:spPr>
          <a:xfrm>
            <a:off x="8856921" y="2103120"/>
            <a:ext cx="2268279" cy="3325090"/>
          </a:xfrm>
          <a:prstGeom prst="rect">
            <a:avLst/>
          </a:prstGeom>
        </p:spPr>
      </p:pic>
      <p:pic>
        <p:nvPicPr>
          <p:cNvPr id="7" name="Diapositiva 6">
            <a:hlinkClick r:id="" action="ppaction://media"/>
            <a:extLst>
              <a:ext uri="{FF2B5EF4-FFF2-40B4-BE49-F238E27FC236}">
                <a16:creationId xmlns:a16="http://schemas.microsoft.com/office/drawing/2014/main" id="{ADE3090C-3CC6-A034-C792-8EBEF5A97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042" y="5839234"/>
            <a:ext cx="487363" cy="487363"/>
          </a:xfrm>
          <a:prstGeom prst="rect">
            <a:avLst/>
          </a:prstGeom>
        </p:spPr>
      </p:pic>
    </p:spTree>
    <p:extLst>
      <p:ext uri="{BB962C8B-B14F-4D97-AF65-F5344CB8AC3E}">
        <p14:creationId xmlns:p14="http://schemas.microsoft.com/office/powerpoint/2010/main" val="3565760850"/>
      </p:ext>
    </p:extLst>
  </p:cSld>
  <p:clrMapOvr>
    <a:masterClrMapping/>
  </p:clrMapOvr>
  <mc:AlternateContent xmlns:mc="http://schemas.openxmlformats.org/markup-compatibility/2006" xmlns:p14="http://schemas.microsoft.com/office/powerpoint/2010/main">
    <mc:Choice Requires="p14">
      <p:transition spd="slow" p14:dur="2000" advTm="62286"/>
    </mc:Choice>
    <mc:Fallback xmlns="">
      <p:transition spd="slow" advTm="6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5">
                    <a:lumMod val="75000"/>
                  </a:schemeClr>
                </a:solidFill>
                <a:effectLst>
                  <a:outerShdw blurRad="38100" dist="38100" dir="2700000" algn="tl">
                    <a:srgbClr val="000000">
                      <a:alpha val="43137"/>
                    </a:srgbClr>
                  </a:outerShdw>
                </a:effectLst>
              </a:rPr>
              <a:t>Manifestazioni cliniche</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p:txBody>
          <a:bodyPr>
            <a:normAutofit fontScale="77500" lnSpcReduction="20000"/>
          </a:bodyPr>
          <a:lstStyle/>
          <a:p>
            <a:pPr marL="0" indent="0" algn="just">
              <a:buNone/>
            </a:pPr>
            <a:r>
              <a:rPr lang="it-IT" sz="1700" dirty="0"/>
              <a:t>I soggetti affetti possono essere </a:t>
            </a:r>
            <a:r>
              <a:rPr lang="it-IT" sz="1700" b="1" dirty="0"/>
              <a:t>del tutto asintomatici</a:t>
            </a:r>
            <a:r>
              <a:rPr lang="it-IT" sz="1700" dirty="0"/>
              <a:t>, presentare </a:t>
            </a:r>
            <a:r>
              <a:rPr lang="it-IT" sz="1700" b="1" dirty="0"/>
              <a:t>sintomi minori </a:t>
            </a:r>
            <a:r>
              <a:rPr lang="it-IT" sz="1700" dirty="0"/>
              <a:t>come cardiopalmo e/o vertigine, o manifestare </a:t>
            </a:r>
            <a:r>
              <a:rPr lang="it-IT" sz="1700" b="1" dirty="0"/>
              <a:t>sincope</a:t>
            </a:r>
            <a:r>
              <a:rPr lang="it-IT" sz="1700" dirty="0"/>
              <a:t>, respiro agonico notturno, perdita del controllo degli sfinteri, contrazioni tonico-cloniche, perdita della memoria a breve termine ed anossia cerebrale </a:t>
            </a:r>
            <a:r>
              <a:rPr lang="it-IT" sz="1700" b="1" dirty="0"/>
              <a:t>fino al decesso per arresto cardiaco</a:t>
            </a:r>
            <a:r>
              <a:rPr lang="it-IT" sz="1700" dirty="0"/>
              <a:t>.</a:t>
            </a:r>
          </a:p>
          <a:p>
            <a:pPr marL="0" indent="0" algn="just">
              <a:buNone/>
            </a:pPr>
            <a:r>
              <a:rPr lang="it-IT" sz="1700" b="1" dirty="0"/>
              <a:t>Gli eventi clinici maggiori sarebbero scatenati da fasi di ipervagotonia</a:t>
            </a:r>
            <a:r>
              <a:rPr lang="it-IT" sz="1700" dirty="0"/>
              <a:t>, ipotesi secondo cui gli episodi aritmici (dalla semplice extrasistolia ventricolare o sopraventricolare a episodi di tachicardia  ventricolare sostenuta o non, fino alla fibrillazione ventricolare) si instaurerebbero con meccanismo bradicardia-dipendente. Questa ipotesi giustificherebbe l’elevato riscontro di eventi notturni.</a:t>
            </a:r>
          </a:p>
          <a:p>
            <a:pPr marL="0" indent="0" algn="just">
              <a:buNone/>
            </a:pPr>
            <a:r>
              <a:rPr lang="it-IT" sz="1700" dirty="0"/>
              <a:t>Il quadro ECG è spesso intermittente e può variare come entità e morfologia in funzione dell’equilibrio autonomico. La stimolazione adrenergica e l’esercizio tendono a mascherare, normalizzandolo, il reperto ECG, mentre l’incremento del tono vagale o particolari condizioni di stress, come la febbre o la somministrazione di farmaci antiaritmici a scopo diagnostico eseguita durante altre aritmie, tendono ad accentuarlo.</a:t>
            </a:r>
          </a:p>
          <a:p>
            <a:pPr marL="0" indent="0" algn="just">
              <a:buNone/>
            </a:pPr>
            <a:r>
              <a:rPr lang="it-IT" sz="1700" dirty="0"/>
              <a:t>Approssimativamente il 20% dei pazienti con SB sviluppa un’aritmia sopraventricolare: nel 10-20% di questi casi si tratta di </a:t>
            </a:r>
            <a:r>
              <a:rPr lang="it-IT" sz="1700" b="1" dirty="0"/>
              <a:t>fibrillazione atriale</a:t>
            </a:r>
            <a:r>
              <a:rPr lang="it-IT" sz="1700" dirty="0"/>
              <a:t>.</a:t>
            </a:r>
          </a:p>
          <a:p>
            <a:pPr marL="0" indent="0" algn="just">
              <a:buNone/>
            </a:pPr>
            <a:r>
              <a:rPr lang="it-IT" sz="1700" dirty="0"/>
              <a:t>Studi recenti hanno dimostrato che, contrariamente a quanto ipotizzato in passato, solo il 10-15% dei soggetti affetti presenta un arresto cardiaco prima dei 60 anni di età. In particolare:</a:t>
            </a:r>
          </a:p>
          <a:p>
            <a:pPr algn="just">
              <a:buFont typeface="Wingdings" panose="05000000000000000000" pitchFamily="2" charset="2"/>
              <a:buChar char="§"/>
            </a:pPr>
            <a:r>
              <a:rPr lang="it-IT" sz="1700" dirty="0"/>
              <a:t>i soggetti a maggior rischio di morte improvvisa sono quelli che hanno un </a:t>
            </a:r>
            <a:r>
              <a:rPr lang="it-IT" sz="1700" b="1" dirty="0"/>
              <a:t>ECG tipo 1 in condizioni basali e SINTOMATICI per sincope e/o arresto cardiaco </a:t>
            </a:r>
          </a:p>
          <a:p>
            <a:pPr algn="just">
              <a:buFont typeface="Wingdings" panose="05000000000000000000" pitchFamily="2" charset="2"/>
              <a:buChar char="§"/>
            </a:pPr>
            <a:r>
              <a:rPr lang="it-IT" sz="1700" dirty="0"/>
              <a:t>i soggetti con </a:t>
            </a:r>
            <a:r>
              <a:rPr lang="it-IT" sz="1700" b="1" dirty="0"/>
              <a:t>ECG tipo 1 basale ASINTOMATICI </a:t>
            </a:r>
            <a:r>
              <a:rPr lang="it-IT" sz="1700" dirty="0"/>
              <a:t>hanno un rischio di morte improvvisa relativamente basso (1-3% all’anno)</a:t>
            </a:r>
          </a:p>
        </p:txBody>
      </p:sp>
      <p:pic>
        <p:nvPicPr>
          <p:cNvPr id="5" name="Immagine 4" descr="Immagine con tessuto, tabella, rosso, coperto&#10;&#10;Descrizione generata automaticamente">
            <a:extLst>
              <a:ext uri="{FF2B5EF4-FFF2-40B4-BE49-F238E27FC236}">
                <a16:creationId xmlns:a16="http://schemas.microsoft.com/office/drawing/2014/main" id="{767A486F-C2BE-79D9-A6A6-E31DCBB0993E}"/>
              </a:ext>
            </a:extLst>
          </p:cNvPr>
          <p:cNvPicPr>
            <a:picLocks noChangeAspect="1"/>
          </p:cNvPicPr>
          <p:nvPr/>
        </p:nvPicPr>
        <p:blipFill rotWithShape="1">
          <a:blip r:embed="rId4">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7" name="Diapositiva 7">
            <a:hlinkClick r:id="" action="ppaction://media"/>
            <a:extLst>
              <a:ext uri="{FF2B5EF4-FFF2-40B4-BE49-F238E27FC236}">
                <a16:creationId xmlns:a16="http://schemas.microsoft.com/office/drawing/2014/main" id="{4F29CE8D-A81E-9ED4-6884-E33E2A721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042" y="5817216"/>
            <a:ext cx="487363" cy="487363"/>
          </a:xfrm>
          <a:prstGeom prst="rect">
            <a:avLst/>
          </a:prstGeom>
        </p:spPr>
      </p:pic>
    </p:spTree>
    <p:extLst>
      <p:ext uri="{BB962C8B-B14F-4D97-AF65-F5344CB8AC3E}">
        <p14:creationId xmlns:p14="http://schemas.microsoft.com/office/powerpoint/2010/main" val="1425504106"/>
      </p:ext>
    </p:extLst>
  </p:cSld>
  <p:clrMapOvr>
    <a:masterClrMapping/>
  </p:clrMapOvr>
  <mc:AlternateContent xmlns:mc="http://schemas.openxmlformats.org/markup-compatibility/2006" xmlns:p14="http://schemas.microsoft.com/office/powerpoint/2010/main">
    <mc:Choice Requires="p14">
      <p:transition spd="slow" p14:dur="2000" advTm="117000"/>
    </mc:Choice>
    <mc:Fallback xmlns="">
      <p:transition spd="slow" advTm="1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4"/>
                </a:solidFill>
                <a:effectLst>
                  <a:outerShdw blurRad="38100" dist="38100" dir="2700000" algn="tl">
                    <a:srgbClr val="000000">
                      <a:alpha val="43137"/>
                    </a:srgbClr>
                  </a:outerShdw>
                </a:effectLst>
              </a:rPr>
              <a:t>Approccio globale all’anestesia</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p:txBody>
          <a:bodyPr>
            <a:normAutofit/>
          </a:bodyPr>
          <a:lstStyle/>
          <a:p>
            <a:pPr algn="just">
              <a:buFont typeface="Wingdings" panose="05000000000000000000" pitchFamily="2" charset="2"/>
              <a:buChar char="§"/>
            </a:pPr>
            <a:r>
              <a:rPr lang="it-IT" sz="1400" dirty="0"/>
              <a:t>Attenzione all’</a:t>
            </a:r>
            <a:r>
              <a:rPr lang="it-IT" sz="1400" b="1" dirty="0"/>
              <a:t>anamnesi personale e familiare </a:t>
            </a:r>
            <a:r>
              <a:rPr lang="it-IT" sz="1400" dirty="0"/>
              <a:t>(storia documentata di fibrillazione ventricolare o tachicardia ventricolare polimorfa, storia familiare di morte cardiaca improvvisa in età &lt; 45 anni, presenza di ECG di tipo 1 in membri della famiglia, inducibilità di aritmie ventricolari con studio elettrofisiologico, sincopi o respiro agonico notturno)</a:t>
            </a:r>
          </a:p>
          <a:p>
            <a:pPr algn="just">
              <a:buFont typeface="Wingdings" panose="05000000000000000000" pitchFamily="2" charset="2"/>
              <a:buChar char="§"/>
            </a:pPr>
            <a:r>
              <a:rPr lang="it-IT" sz="1400" dirty="0"/>
              <a:t>Il riscontro di un </a:t>
            </a:r>
            <a:r>
              <a:rPr lang="it-IT" sz="1400" b="1" dirty="0"/>
              <a:t>quadro elettrocardiografico sospetto su ECG di routine preoperatorio </a:t>
            </a:r>
            <a:r>
              <a:rPr lang="it-IT" sz="1400" dirty="0"/>
              <a:t>dovrebbe richiedere </a:t>
            </a:r>
            <a:r>
              <a:rPr lang="it-IT" sz="1400" b="1" dirty="0"/>
              <a:t>ulteriori approfondimenti cardiologici ed elettrofisiologici prima dell’anestesia</a:t>
            </a:r>
            <a:r>
              <a:rPr lang="it-IT" sz="1400" dirty="0"/>
              <a:t>, in particolare se presenti elementi clinici aggiuntivi quali storia documentata di fibrillazione ventricolare o tachicardia ventricolare polimorfa, storia familiare di morte cardiaca improvvisa in età &lt; 45 anni, presenza di ECG di tipo 1 in membri della famiglia, inducibilità di aritmie ventricolari con studio elettrofisiologico, sincopi o respiro agonico notturno.</a:t>
            </a:r>
          </a:p>
          <a:p>
            <a:pPr algn="just">
              <a:buFont typeface="Wingdings" panose="05000000000000000000" pitchFamily="2" charset="2"/>
              <a:buChar char="§"/>
            </a:pPr>
            <a:r>
              <a:rPr lang="it-IT" sz="1400" dirty="0"/>
              <a:t>Tutte le </a:t>
            </a:r>
            <a:r>
              <a:rPr lang="it-IT" sz="1400" b="1" dirty="0"/>
              <a:t>anomalie elettrolitiche devono essere ricercate e corrette </a:t>
            </a:r>
            <a:r>
              <a:rPr lang="it-IT" sz="1400" dirty="0"/>
              <a:t>prima dell'intervento chirurgico: iper o ipokaliemia ed ipercalcemia possono infatti peggiorare il sopraslivellamento del tratto ST nel paziente con SB.</a:t>
            </a:r>
          </a:p>
          <a:p>
            <a:pPr algn="just">
              <a:buFont typeface="Wingdings" panose="05000000000000000000" pitchFamily="2" charset="2"/>
              <a:buChar char="§"/>
            </a:pPr>
            <a:r>
              <a:rPr lang="it-IT" sz="1400" dirty="0"/>
              <a:t>È consigliabile </a:t>
            </a:r>
            <a:r>
              <a:rPr lang="it-IT" sz="1400" b="1" dirty="0"/>
              <a:t>applicare le piastre del defibrillatore al paziente prima dell’induzione dell’anestesia</a:t>
            </a:r>
            <a:r>
              <a:rPr lang="it-IT" sz="1400" dirty="0"/>
              <a:t>, tenendo nelle immediate vicinanze un defibrillatore pronto all’uso.</a:t>
            </a:r>
          </a:p>
          <a:p>
            <a:pPr algn="just">
              <a:buFont typeface="Wingdings" panose="05000000000000000000" pitchFamily="2" charset="2"/>
              <a:buChar char="§"/>
            </a:pPr>
            <a:r>
              <a:rPr lang="it-IT" sz="1400" dirty="0"/>
              <a:t>È consigliabile </a:t>
            </a:r>
            <a:r>
              <a:rPr lang="it-IT" sz="1400" b="1" dirty="0"/>
              <a:t>valutare la disponibilità di un posto letto in terapia intensiva</a:t>
            </a:r>
            <a:r>
              <a:rPr lang="it-IT" sz="1400" dirty="0"/>
              <a:t>.</a:t>
            </a:r>
          </a:p>
        </p:txBody>
      </p:sp>
      <p:pic>
        <p:nvPicPr>
          <p:cNvPr id="5" name="Immagine 4" descr="Immagine con tessuto, tabella, rosso, coperto&#10;&#10;Descrizione generata automaticamente">
            <a:extLst>
              <a:ext uri="{FF2B5EF4-FFF2-40B4-BE49-F238E27FC236}">
                <a16:creationId xmlns:a16="http://schemas.microsoft.com/office/drawing/2014/main" id="{A38A9059-1ED8-F607-37F0-DDFBA4ACBFAE}"/>
              </a:ext>
            </a:extLst>
          </p:cNvPr>
          <p:cNvPicPr>
            <a:picLocks noChangeAspect="1"/>
          </p:cNvPicPr>
          <p:nvPr/>
        </p:nvPicPr>
        <p:blipFill rotWithShape="1">
          <a:blip r:embed="rId4">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8" name="Diapositiva 8">
            <a:hlinkClick r:id="" action="ppaction://media"/>
            <a:extLst>
              <a:ext uri="{FF2B5EF4-FFF2-40B4-BE49-F238E27FC236}">
                <a16:creationId xmlns:a16="http://schemas.microsoft.com/office/drawing/2014/main" id="{AF5BC7F2-AE16-EDC3-6EF4-B98CB2207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042" y="5854422"/>
            <a:ext cx="487363" cy="487363"/>
          </a:xfrm>
          <a:prstGeom prst="rect">
            <a:avLst/>
          </a:prstGeom>
        </p:spPr>
      </p:pic>
    </p:spTree>
    <p:extLst>
      <p:ext uri="{BB962C8B-B14F-4D97-AF65-F5344CB8AC3E}">
        <p14:creationId xmlns:p14="http://schemas.microsoft.com/office/powerpoint/2010/main" val="3823221611"/>
      </p:ext>
    </p:extLst>
  </p:cSld>
  <p:clrMapOvr>
    <a:masterClrMapping/>
  </p:clrMapOvr>
  <mc:AlternateContent xmlns:mc="http://schemas.openxmlformats.org/markup-compatibility/2006" xmlns:p14="http://schemas.microsoft.com/office/powerpoint/2010/main">
    <mc:Choice Requires="p14">
      <p:transition spd="slow" p14:dur="2000" advTm="83858"/>
    </mc:Choice>
    <mc:Fallback xmlns="">
      <p:transition spd="slow" advTm="8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F1C70-689C-FCEA-BA57-DA90D3D5F906}"/>
              </a:ext>
            </a:extLst>
          </p:cNvPr>
          <p:cNvSpPr>
            <a:spLocks noGrp="1"/>
          </p:cNvSpPr>
          <p:nvPr>
            <p:ph type="title"/>
          </p:nvPr>
        </p:nvSpPr>
        <p:spPr/>
        <p:txBody>
          <a:bodyPr/>
          <a:lstStyle/>
          <a:p>
            <a:r>
              <a:rPr lang="it-IT" b="1" dirty="0">
                <a:solidFill>
                  <a:schemeClr val="accent4"/>
                </a:solidFill>
                <a:effectLst>
                  <a:outerShdw blurRad="38100" dist="38100" dir="2700000" algn="tl">
                    <a:srgbClr val="000000">
                      <a:alpha val="43137"/>
                    </a:srgbClr>
                  </a:outerShdw>
                </a:effectLst>
              </a:rPr>
              <a:t>Approccio globale all’anestesia</a:t>
            </a:r>
          </a:p>
        </p:txBody>
      </p:sp>
      <p:sp>
        <p:nvSpPr>
          <p:cNvPr id="3" name="Segnaposto contenuto 2">
            <a:extLst>
              <a:ext uri="{FF2B5EF4-FFF2-40B4-BE49-F238E27FC236}">
                <a16:creationId xmlns:a16="http://schemas.microsoft.com/office/drawing/2014/main" id="{18F25D7D-6616-79EE-97C0-977D0EA3460E}"/>
              </a:ext>
            </a:extLst>
          </p:cNvPr>
          <p:cNvSpPr>
            <a:spLocks noGrp="1"/>
          </p:cNvSpPr>
          <p:nvPr>
            <p:ph idx="1"/>
          </p:nvPr>
        </p:nvSpPr>
        <p:spPr/>
        <p:txBody>
          <a:bodyPr>
            <a:normAutofit fontScale="92500"/>
          </a:bodyPr>
          <a:lstStyle/>
          <a:p>
            <a:pPr algn="just">
              <a:buFont typeface="Wingdings" panose="05000000000000000000" pitchFamily="2" charset="2"/>
              <a:buChar char="§"/>
            </a:pPr>
            <a:r>
              <a:rPr lang="it-IT" sz="1400" dirty="0"/>
              <a:t>Particolare attenzione dovrebbe essere posta alla premedicazione al fine di una corretta gestione dello stato ansioso del paziente.</a:t>
            </a:r>
          </a:p>
          <a:p>
            <a:pPr algn="just">
              <a:buFont typeface="Wingdings" panose="05000000000000000000" pitchFamily="2" charset="2"/>
              <a:buChar char="§"/>
            </a:pPr>
            <a:r>
              <a:rPr lang="it-IT" sz="1400" dirty="0"/>
              <a:t>È raccomandabile il posizionamento di un </a:t>
            </a:r>
            <a:r>
              <a:rPr lang="it-IT" sz="1400" b="1" dirty="0"/>
              <a:t>accesso venoso centrale </a:t>
            </a:r>
            <a:r>
              <a:rPr lang="it-IT" sz="1400" dirty="0"/>
              <a:t>e di un accesso arterioso per il </a:t>
            </a:r>
            <a:r>
              <a:rPr lang="it-IT" sz="1400" b="1" dirty="0"/>
              <a:t>monitoraggio emodinamico continuo.</a:t>
            </a:r>
          </a:p>
          <a:p>
            <a:pPr algn="just">
              <a:buFont typeface="Wingdings" panose="05000000000000000000" pitchFamily="2" charset="2"/>
              <a:buChar char="§"/>
            </a:pPr>
            <a:r>
              <a:rPr lang="it-IT" sz="1400" dirty="0"/>
              <a:t>È fondamentale il mantenimento della normotermia nell’intero periodo perioperatorio: </a:t>
            </a:r>
            <a:r>
              <a:rPr lang="it-IT" sz="1400" b="1" dirty="0"/>
              <a:t>l’ipertermia può slatentizzare la sindrome di Brugada.</a:t>
            </a:r>
          </a:p>
          <a:p>
            <a:pPr algn="just">
              <a:buFont typeface="Wingdings" panose="05000000000000000000" pitchFamily="2" charset="2"/>
              <a:buChar char="§"/>
            </a:pPr>
            <a:r>
              <a:rPr lang="it-IT" sz="1400" dirty="0"/>
              <a:t>L’attivazione del sistema parasimpatico può innescare aritmie legate alla sindrome di Brugada; </a:t>
            </a:r>
            <a:r>
              <a:rPr lang="it-IT" sz="1400" b="1" dirty="0"/>
              <a:t>andranno pertanto evitate nel perioperatorio tutte le condizioni che possono portare ad un iperattivazione del sistema parasimpatico</a:t>
            </a:r>
            <a:r>
              <a:rPr lang="it-IT" sz="1400" dirty="0"/>
              <a:t> come lunghi periodi di digiuno, rapidi cambi di posizione durante la procedura chirurgica e/o le manovre diagnostiche, inadeguata profondità del piano anestetico (evitabile con un corretto monitoraggio intraoperatorio della profondità dell’anestesia).</a:t>
            </a:r>
          </a:p>
          <a:p>
            <a:pPr algn="just">
              <a:buFont typeface="Wingdings" panose="05000000000000000000" pitchFamily="2" charset="2"/>
              <a:buChar char="§"/>
            </a:pPr>
            <a:r>
              <a:rPr lang="it-IT" sz="1400" dirty="0"/>
              <a:t>In caso di ricorso ad anestesia neuroassiale, </a:t>
            </a:r>
            <a:r>
              <a:rPr lang="it-IT" sz="1400" b="1" dirty="0"/>
              <a:t>dovrebbe essere evitata una troppo rapida insorgenza del blocco simpatico</a:t>
            </a:r>
            <a:r>
              <a:rPr lang="it-IT" sz="1400" dirty="0"/>
              <a:t>.</a:t>
            </a:r>
          </a:p>
          <a:p>
            <a:pPr algn="just">
              <a:buFont typeface="Wingdings" panose="05000000000000000000" pitchFamily="2" charset="2"/>
              <a:buChar char="§"/>
            </a:pPr>
            <a:r>
              <a:rPr lang="it-IT" sz="1400" b="1" dirty="0"/>
              <a:t>Evitare episodi ipotensivi e di bradicardia.</a:t>
            </a:r>
          </a:p>
          <a:p>
            <a:pPr algn="just">
              <a:buFont typeface="Wingdings" panose="05000000000000000000" pitchFamily="2" charset="2"/>
              <a:buChar char="§"/>
            </a:pPr>
            <a:r>
              <a:rPr lang="it-IT" sz="1400" dirty="0"/>
              <a:t>Le aritmie possono svilupparsi anche in seguito al termine dell’anestesia, per cui si consiglia il </a:t>
            </a:r>
            <a:r>
              <a:rPr lang="it-IT" sz="1400" b="1" dirty="0"/>
              <a:t>monitoraggio dei parametri vitali e dell’ECG in continuo per le 36 ore successive.</a:t>
            </a:r>
          </a:p>
        </p:txBody>
      </p:sp>
      <p:pic>
        <p:nvPicPr>
          <p:cNvPr id="5" name="Immagine 4" descr="Immagine con tessuto, tabella, rosso, coperto&#10;&#10;Descrizione generata automaticamente">
            <a:extLst>
              <a:ext uri="{FF2B5EF4-FFF2-40B4-BE49-F238E27FC236}">
                <a16:creationId xmlns:a16="http://schemas.microsoft.com/office/drawing/2014/main" id="{5FEF245D-95E1-8570-1935-89BA28CA4ECA}"/>
              </a:ext>
            </a:extLst>
          </p:cNvPr>
          <p:cNvPicPr>
            <a:picLocks noChangeAspect="1"/>
          </p:cNvPicPr>
          <p:nvPr/>
        </p:nvPicPr>
        <p:blipFill rotWithShape="1">
          <a:blip r:embed="rId4">
            <a:extLst>
              <a:ext uri="{28A0092B-C50C-407E-A947-70E740481C1C}">
                <a14:useLocalDpi xmlns:a14="http://schemas.microsoft.com/office/drawing/2010/main" val="0"/>
              </a:ext>
            </a:extLst>
          </a:blip>
          <a:srcRect l="96977"/>
          <a:stretch/>
        </p:blipFill>
        <p:spPr>
          <a:xfrm>
            <a:off x="11823405" y="0"/>
            <a:ext cx="368574" cy="6857990"/>
          </a:xfrm>
          <a:prstGeom prst="rect">
            <a:avLst/>
          </a:prstGeom>
        </p:spPr>
      </p:pic>
      <p:pic>
        <p:nvPicPr>
          <p:cNvPr id="8" name="Diapositiva 9">
            <a:hlinkClick r:id="" action="ppaction://media"/>
            <a:extLst>
              <a:ext uri="{FF2B5EF4-FFF2-40B4-BE49-F238E27FC236}">
                <a16:creationId xmlns:a16="http://schemas.microsoft.com/office/drawing/2014/main" id="{61B7AB2E-7B52-0B95-A0FB-4EF12B305A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042" y="5833360"/>
            <a:ext cx="487363" cy="487363"/>
          </a:xfrm>
          <a:prstGeom prst="rect">
            <a:avLst/>
          </a:prstGeom>
        </p:spPr>
      </p:pic>
    </p:spTree>
    <p:extLst>
      <p:ext uri="{BB962C8B-B14F-4D97-AF65-F5344CB8AC3E}">
        <p14:creationId xmlns:p14="http://schemas.microsoft.com/office/powerpoint/2010/main" val="3534839665"/>
      </p:ext>
    </p:extLst>
  </p:cSld>
  <p:clrMapOvr>
    <a:masterClrMapping/>
  </p:clrMapOvr>
  <mc:AlternateContent xmlns:mc="http://schemas.openxmlformats.org/markup-compatibility/2006" xmlns:p14="http://schemas.microsoft.com/office/powerpoint/2010/main">
    <mc:Choice Requires="p14">
      <p:transition spd="slow" p14:dur="2000" advTm="74709"/>
    </mc:Choice>
    <mc:Fallback xmlns="">
      <p:transition spd="slow" advTm="74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857_TF56410444" id="{9E32E7D9-E4D4-4E34-9CBF-5EF99946F492}" vid="{4EB8DC7B-672E-465F-9749-D0C21D91E9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{50482868-5CB5-4880-96E1-09F2A8FE5143}tf56410444_win32</Template>
  <TotalTime>706</TotalTime>
  <Words>3816</Words>
  <Application>Microsoft Office PowerPoint</Application>
  <PresentationFormat>Widescreen</PresentationFormat>
  <Paragraphs>178</Paragraphs>
  <Slides>13</Slides>
  <Notes>6</Notes>
  <HiddenSlides>0</HiddenSlides>
  <MMClips>12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Avenir Next LT Pro</vt:lpstr>
      <vt:lpstr>Avenir Next LT Pro Light</vt:lpstr>
      <vt:lpstr>Calibri</vt:lpstr>
      <vt:lpstr>Garamond</vt:lpstr>
      <vt:lpstr>Wingdings</vt:lpstr>
      <vt:lpstr>SavonVTI</vt:lpstr>
      <vt:lpstr>SINDROME DI BRUGADA: better safe than sorry!</vt:lpstr>
      <vt:lpstr>Un po’ di storia…</vt:lpstr>
      <vt:lpstr>La dimensione del problema</vt:lpstr>
      <vt:lpstr>Dai geni…. ai guai!</vt:lpstr>
      <vt:lpstr>Conosci il tuo nemico</vt:lpstr>
      <vt:lpstr>Conosci il tuo nemico</vt:lpstr>
      <vt:lpstr>Manifestazioni cliniche</vt:lpstr>
      <vt:lpstr>Approccio globale all’anestesia</vt:lpstr>
      <vt:lpstr>Approccio globale all’anestesia</vt:lpstr>
      <vt:lpstr>Scelta dei farmaci in anestesia</vt:lpstr>
      <vt:lpstr>Approccio all’anestesia ostetrica</vt:lpstr>
      <vt:lpstr>Take home message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SINDROME DI BRUGADA: better safe than sorry!</dc:title>
  <dc:creator>Emanuele Pisello</dc:creator>
  <cp:lastModifiedBy>MUSTO FRANCESCO</cp:lastModifiedBy>
  <cp:revision>5</cp:revision>
  <dcterms:created xsi:type="dcterms:W3CDTF">2022-11-16T17:35:57Z</dcterms:created>
  <dcterms:modified xsi:type="dcterms:W3CDTF">2023-12-20T09:49:06Z</dcterms:modified>
</cp:coreProperties>
</file>